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57" r:id="rId3"/>
    <p:sldId id="275" r:id="rId4"/>
    <p:sldId id="258" r:id="rId5"/>
    <p:sldId id="276" r:id="rId6"/>
    <p:sldId id="296" r:id="rId7"/>
    <p:sldId id="259" r:id="rId8"/>
    <p:sldId id="298" r:id="rId9"/>
    <p:sldId id="277" r:id="rId10"/>
    <p:sldId id="260" r:id="rId11"/>
    <p:sldId id="279" r:id="rId12"/>
    <p:sldId id="300" r:id="rId13"/>
    <p:sldId id="261" r:id="rId14"/>
    <p:sldId id="280" r:id="rId15"/>
    <p:sldId id="262" r:id="rId16"/>
    <p:sldId id="302" r:id="rId17"/>
    <p:sldId id="263" r:id="rId18"/>
    <p:sldId id="282" r:id="rId19"/>
    <p:sldId id="264" r:id="rId20"/>
    <p:sldId id="283" r:id="rId21"/>
    <p:sldId id="265" r:id="rId22"/>
    <p:sldId id="284" r:id="rId23"/>
    <p:sldId id="266" r:id="rId24"/>
    <p:sldId id="267" r:id="rId25"/>
    <p:sldId id="286" r:id="rId26"/>
    <p:sldId id="268" r:id="rId27"/>
    <p:sldId id="287" r:id="rId28"/>
    <p:sldId id="269" r:id="rId29"/>
    <p:sldId id="270" r:id="rId30"/>
    <p:sldId id="289" r:id="rId31"/>
    <p:sldId id="271" r:id="rId32"/>
    <p:sldId id="272" r:id="rId33"/>
    <p:sldId id="291" r:id="rId34"/>
    <p:sldId id="303" r:id="rId3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4" autoAdjust="0"/>
    <p:restoredTop sz="94660"/>
  </p:normalViewPr>
  <p:slideViewPr>
    <p:cSldViewPr>
      <p:cViewPr>
        <p:scale>
          <a:sx n="66" d="100"/>
          <a:sy n="66" d="100"/>
        </p:scale>
        <p:origin x="-14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8EB8BB0-7A71-459C-BE47-7C363EFDCFBF}" type="datetimeFigureOut">
              <a:rPr lang="pl-PL"/>
              <a:pPr>
                <a:defRPr/>
              </a:pPr>
              <a:t>2014-05-31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021DCCD-BB08-432F-BA66-EF4EF926442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ymbol zastępczy obrazu slajd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smtClean="0"/>
          </a:p>
        </p:txBody>
      </p:sp>
      <p:sp>
        <p:nvSpPr>
          <p:cNvPr id="45059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8CC03C-9E7C-45D1-B770-6DBD696DEA59}" type="slidenum">
              <a:rPr lang="pl-P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pl-PL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równoramienny 6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5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 smtClean="0"/>
            </a:lvl1pPr>
          </a:lstStyle>
          <a:p>
            <a:pPr>
              <a:defRPr/>
            </a:pPr>
            <a:fld id="{C4F20F57-CAA6-4489-80B1-94B5A0B73871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6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4E9D4B7-85DC-4924-908B-4F9BA2849E8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B0130-FC45-43A3-B6DF-AC27D8CAA63F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8E158-0832-45DC-AD83-3C6492807040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prostokątny 8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Trójkąt równoramienny 7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6" name="Łącznik prosty 10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9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1E556-B12D-4B6B-B84E-AF2F090A5C9F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9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636CD-1CF4-47ED-9391-E3BD9B4F1A03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FA1F7-50B0-4539-A627-1BCE5FBAB85F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27190-9AFE-43E2-ACDD-428142551578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78C94-7BE7-477C-BE8B-AE9529E95414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B27FAA6F-D787-41AB-AA2B-AA88515102A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ED447-43F5-4AFF-AE4C-B83C9E3A9411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D9F07-219E-468F-993D-5E5888CFA95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C119D-535C-4DEB-89ED-5EBC19398DCE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0159D-33FB-4E44-ACF8-03EB8A52FFF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6CCEC3C2-A9EC-449D-AF4E-B4D1B09FCDF1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22589738-F883-4769-905D-223FA77D9DE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l-PL" noProof="0" dirty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73253AE3-B4BB-456E-9214-025D3E126969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 smtClean="0"/>
            </a:lvl1pPr>
          </a:lstStyle>
          <a:p>
            <a:pPr>
              <a:defRPr/>
            </a:pPr>
            <a:fld id="{969DB396-0D19-49BC-9337-868F1930FAAC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D6AB7-10AC-408E-BDDA-1DBCF934638F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04C1D-FEFB-42EE-AE88-EA2C3A029E1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463E3-33A6-4353-BC1C-D7F75B4D7AA1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88DA5-6D6E-4230-B7E7-E0D9EB07A0FD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ójkąt prostokątny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Łącznik prosty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0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B6154C-96DE-4AAE-A07F-A3B9EB8A5794}" type="datetimeFigureOut">
              <a:rPr lang="pl-PL"/>
              <a:pPr>
                <a:defRPr/>
              </a:pPr>
              <a:t>2014-05-31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CE3D1D-2FDD-42CE-A043-F109620F9A1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1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marL="484188" algn="l" rtl="0" fontAlgn="base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fontAlgn="base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pl/url?q=http://www.euro.com.pl/artykuly/wszystkie/artykul-gofrownica-jak-wybrac.bhtml&amp;sa=U&amp;ei=YrFgU5lQyqDsBp3egOAO&amp;ved=0CDkQ9QEwAA&amp;usg=AFQjCNFmURtS00rLlCj-lTwaGkbr8gxPmQ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pl/url?sa=i&amp;source=images&amp;cd=&amp;cad=rja&amp;uact=8&amp;docid=v7C8D4YO0nNWwM&amp;tbnid=YlkCADhpeDIhAM:&amp;ved=0CAgQjRw&amp;url=http://www.pokazykulinarne.com/kurt-scheller/&amp;ei=svdoU6mJNanH7Ab2-oCYCg&amp;psig=AFQjCNGHihvt6Vwe2p1ZyOddIrCG6wSlUQ&amp;ust=1399474482933431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s://www.google.pl/url?q=http://cbm.pl/pl/p/WyciskarkaPraska-do-ziemniakow-MX0012/110&amp;sa=U&amp;ei=FrNgU9mxBKK27QbSg4CgAw&amp;ved=0CDEQ9QEwAw&amp;usg=AFQjCNHsQ0rBwFBjamyxONgPjYHrU-q1cA" TargetMode="Externa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s://www.google.pl/url?q=http://www.okazje.info.pl/okazja/dom-i-ogrod/lyzka-do-zupy-stal-nierdzewna-dl-31-cm-.html&amp;sa=U&amp;ei=6L5gU__TE-ag7AbkyYHgCQ&amp;ved=0CCEQ9QEwAQ&amp;usg=AFQjCNFf7d4lTjA6N9u7kh3ywPwfqNSFTw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https://encrypted-tbn0.gstatic.com/images?q=tbn:ANd9GcRlTA4k4MAkSB-6ivtoLBUmtCr3RvALdlMQv15l4-ikSBxxlAngyk8cOQ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s://www.google.pl/url?q=http://smaker.pl/przepis-omlet-biszkoptowy-z-grzybami,102313.html&amp;sa=U&amp;ei=2bxgU_WRJNCh7Aaf0oGoCw&amp;ved=0CCsQ9QEwBA&amp;usg=AFQjCNFK0KK_KkFN1rBW8yBVifBuyikLTQ" TargetMode="Externa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pl/url?q=http://sklep.technica.pl/zastawa-stolowa/szklo-gastronomiczne/pucharki-do-deserow/pucharki-szklane/pucharek-do-lodow-i-deserow-260-ml-przezroczysty.html&amp;sa=U&amp;ei=Q79gU_PfEJOS7Aa9p4HYBA&amp;ved=0CB8Q9QEwAA&amp;usg=AFQjCNHUWSu4-bTVBgUg8kA8pvyxEMYuuQ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857250" y="553443"/>
            <a:ext cx="7772400" cy="2664296"/>
          </a:xfrm>
        </p:spPr>
        <p:txBody>
          <a:bodyPr>
            <a:normAutofit fontScale="90000"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SZKOLNY  TURNIEJ  </a:t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</a:b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GASTRONOMICZNY</a:t>
            </a: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pl-PL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SOSW  SOKÓŁKA</a:t>
            </a:r>
            <a:br>
              <a:rPr lang="pl-PL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pl-PL" sz="31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14.05.2014r </a:t>
            </a:r>
            <a: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pl-PL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19498" y="3001714"/>
            <a:ext cx="7776864" cy="316835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              </a:t>
            </a:r>
            <a:endParaRPr lang="pl-PL" dirty="0"/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1763" y="2852738"/>
            <a:ext cx="398780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15362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Karpatka, to wyrób z ciasta:</a:t>
            </a:r>
          </a:p>
          <a:p>
            <a:endParaRPr lang="pl-PL" smtClean="0"/>
          </a:p>
          <a:p>
            <a:pPr>
              <a:buFont typeface="Wingdings 2" pitchFamily="18" charset="2"/>
              <a:buNone/>
            </a:pPr>
            <a:endParaRPr lang="pl-PL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kruchego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parzonego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drożdżowego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biszkoptowego</a:t>
            </a:r>
          </a:p>
          <a:p>
            <a:endParaRPr lang="pl-PL" smtClean="0"/>
          </a:p>
        </p:txBody>
      </p:sp>
      <p:pic>
        <p:nvPicPr>
          <p:cNvPr id="15363" name="Picture 3" descr="C:\Users\Monika\Desktop\Karpatk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2640013"/>
            <a:ext cx="4038600" cy="2692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srgbClr val="FF0000"/>
                </a:solidFill>
              </a:rPr>
              <a:t>Pytanie  2.</a:t>
            </a:r>
            <a:br>
              <a:rPr lang="pl-PL" sz="2800" b="1" dirty="0" smtClean="0">
                <a:solidFill>
                  <a:srgbClr val="FF0000"/>
                </a:solidFill>
              </a:rPr>
            </a:br>
            <a:r>
              <a:rPr lang="pl-PL" sz="28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endParaRPr lang="pl-PL" sz="2800" b="1" dirty="0">
              <a:solidFill>
                <a:srgbClr val="FF0000"/>
              </a:soli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lnSpcReduction="1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sz="2400" dirty="0" smtClean="0"/>
              <a:t>Właściciel warszawskiej restauracji: „Atelier ………”, która jako jedyna  w Polsce posiada prestiżową gwiazdkę  Michelin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l-PL" sz="2400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sz="2400" dirty="0" smtClean="0"/>
              <a:t>Zasiada w jury w znanych programach kulinarnych: „Top </a:t>
            </a:r>
            <a:r>
              <a:rPr lang="pl-PL" sz="2400" dirty="0" err="1" smtClean="0"/>
              <a:t>Chef</a:t>
            </a:r>
            <a:r>
              <a:rPr lang="pl-PL" sz="2400" dirty="0" smtClean="0"/>
              <a:t>”, „Piekielna kuchnia”</a:t>
            </a:r>
            <a:endParaRPr lang="pl-PL" sz="2400" dirty="0"/>
          </a:p>
        </p:txBody>
      </p:sp>
      <p:pic>
        <p:nvPicPr>
          <p:cNvPr id="16387" name="Symbol zastępczy zawartości 4" descr="Top Chef 2. Ruszyły zdjęcia do drugiej edycji programu Top Chef!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484313"/>
            <a:ext cx="3600450" cy="51847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3.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17410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Najbogatsze w witaminę C są warzywa:</a:t>
            </a:r>
          </a:p>
          <a:p>
            <a:endParaRPr lang="pl-PL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kapustne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cebulowe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rzepowate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korzeniowe</a:t>
            </a:r>
          </a:p>
          <a:p>
            <a:endParaRPr lang="pl-PL" smtClean="0"/>
          </a:p>
        </p:txBody>
      </p:sp>
      <p:pic>
        <p:nvPicPr>
          <p:cNvPr id="17411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1412875"/>
            <a:ext cx="2016125" cy="1814513"/>
          </a:xfrm>
        </p:spPr>
      </p:pic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2420938"/>
            <a:ext cx="143827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6" descr="C:\Users\Monika\Desktop\beznazw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3573463"/>
            <a:ext cx="165576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4525" y="4149725"/>
            <a:ext cx="26479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600" b="1" dirty="0" smtClean="0">
                <a:solidFill>
                  <a:srgbClr val="FF0000"/>
                </a:solidFill>
              </a:rPr>
              <a:t>Pytanie  4.</a:t>
            </a:r>
            <a:br>
              <a:rPr lang="pl-PL" sz="3600" b="1" dirty="0" smtClean="0">
                <a:solidFill>
                  <a:srgbClr val="FF0000"/>
                </a:solidFill>
              </a:rPr>
            </a:br>
            <a:r>
              <a:rPr lang="pl-PL" sz="3600" b="1" dirty="0" smtClean="0">
                <a:solidFill>
                  <a:srgbClr val="FF0000"/>
                </a:solidFill>
              </a:rPr>
              <a:t>Sprzęt i urządzenia</a:t>
            </a:r>
            <a:br>
              <a:rPr lang="pl-PL" sz="3600" b="1" dirty="0" smtClean="0">
                <a:solidFill>
                  <a:srgbClr val="FF0000"/>
                </a:solidFill>
              </a:rPr>
            </a:br>
            <a:r>
              <a:rPr lang="pl-PL" sz="3600" b="1" dirty="0" smtClean="0">
                <a:solidFill>
                  <a:srgbClr val="FF0000"/>
                </a:solidFill>
              </a:rPr>
              <a:t>Co to jest?</a:t>
            </a:r>
            <a:endParaRPr lang="pl-PL" sz="3600" b="1" dirty="0">
              <a:solidFill>
                <a:srgbClr val="FF0000"/>
              </a:solidFill>
            </a:endParaRPr>
          </a:p>
        </p:txBody>
      </p:sp>
      <p:sp>
        <p:nvSpPr>
          <p:cNvPr id="1843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endParaRPr lang="pl-PL" smtClean="0"/>
          </a:p>
          <a:p>
            <a:r>
              <a:rPr lang="pl-PL" smtClean="0"/>
              <a:t>Wybierz  jedną odpowiedź:</a:t>
            </a:r>
          </a:p>
          <a:p>
            <a:endParaRPr lang="pl-PL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frytownica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gofrownica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patelnia</a:t>
            </a:r>
          </a:p>
          <a:p>
            <a:endParaRPr lang="pl-PL" smtClean="0"/>
          </a:p>
        </p:txBody>
      </p:sp>
      <p:pic>
        <p:nvPicPr>
          <p:cNvPr id="18435" name="Symbol zastępczy zawartości 4" descr="ANd9GcRz7AuXMR45_3GOlKVvp69FpvTASCZo1vJmkrW-V0Q-daCMynyQMUdwPMk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55650" y="2276475"/>
            <a:ext cx="3168650" cy="30241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srgbClr val="FF0000"/>
                </a:solidFill>
              </a:rPr>
              <a:t>Pytanie  5.</a:t>
            </a:r>
            <a:br>
              <a:rPr lang="pl-PL" sz="2800" b="1" dirty="0" smtClean="0">
                <a:solidFill>
                  <a:srgbClr val="FF0000"/>
                </a:solidFill>
              </a:rPr>
            </a:br>
            <a:r>
              <a:rPr lang="pl-PL" sz="28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endParaRPr lang="pl-PL" sz="28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92500" lnSpcReduction="1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Szkocki szef i mistrz kuchni, restaurator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Autor  książek kucharskich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Prowadzi programy kulinarne m.in. „Piekielna Kuchnia ………………………”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Jego restauracje wyróżnione zostały gwiazdkami </a:t>
            </a:r>
            <a:r>
              <a:rPr lang="pl-PL" dirty="0" err="1" smtClean="0"/>
              <a:t>Michelina</a:t>
            </a:r>
            <a:r>
              <a:rPr lang="pl-PL" dirty="0" smtClean="0"/>
              <a:t>, których ma już 11.</a:t>
            </a:r>
            <a:endParaRPr lang="pl-PL" dirty="0"/>
          </a:p>
        </p:txBody>
      </p:sp>
      <p:pic>
        <p:nvPicPr>
          <p:cNvPr id="19459" name="Symbol zastępczy zawartości 4" descr="http://premierywtv.pl/wp-content/uploads/2013/11/PIEKILNA-KUCHNIA-9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2557463"/>
            <a:ext cx="3810000" cy="2857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6.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20482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Który produkt mleczny </a:t>
            </a:r>
            <a:r>
              <a:rPr lang="pl-PL" b="1" u="sng" smtClean="0"/>
              <a:t>nie jest </a:t>
            </a:r>
            <a:r>
              <a:rPr lang="pl-PL" b="1" smtClean="0"/>
              <a:t>fermentowany?</a:t>
            </a:r>
          </a:p>
          <a:p>
            <a:endParaRPr lang="pl-PL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kefir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jogurt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śmietana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śmietanka</a:t>
            </a:r>
          </a:p>
        </p:txBody>
      </p:sp>
      <p:pic>
        <p:nvPicPr>
          <p:cNvPr id="20483" name="Picture 2" descr="C:\Users\Monika\Desktop\kefir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3" y="1628775"/>
            <a:ext cx="1150937" cy="1628775"/>
          </a:xfrm>
        </p:spPr>
      </p:pic>
      <p:pic>
        <p:nvPicPr>
          <p:cNvPr id="20484" name="Picture 3" descr="C:\Users\Monika\Desktop\jogur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1989138"/>
            <a:ext cx="1136650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4" descr="C:\Users\Monika\Desktop\śmietan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0" y="3779838"/>
            <a:ext cx="13557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5" descr="C:\Users\Monika\Desktop\śmietank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3716338"/>
            <a:ext cx="187325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6" descr="C:\Users\Monika\Desktop\śietanka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80063" y="5157788"/>
            <a:ext cx="18002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100" b="1" dirty="0" smtClean="0">
                <a:solidFill>
                  <a:srgbClr val="FF0000"/>
                </a:solidFill>
              </a:rPr>
              <a:t>Pytanie  7.</a:t>
            </a:r>
            <a:br>
              <a:rPr lang="pl-PL" sz="3100" b="1" dirty="0" smtClean="0">
                <a:solidFill>
                  <a:srgbClr val="FF0000"/>
                </a:solidFill>
              </a:rPr>
            </a:br>
            <a:r>
              <a:rPr lang="pl-PL" sz="31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r>
              <a:rPr lang="pl-PL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1506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endParaRPr lang="pl-PL" smtClean="0"/>
          </a:p>
          <a:p>
            <a:r>
              <a:rPr lang="pl-PL" smtClean="0"/>
              <a:t>polski kucharz, </a:t>
            </a:r>
          </a:p>
          <a:p>
            <a:r>
              <a:rPr lang="pl-PL" smtClean="0"/>
              <a:t>autor i prezenter telewizyjnych programów o tematyce kulinarnej</a:t>
            </a:r>
          </a:p>
        </p:txBody>
      </p:sp>
      <p:pic>
        <p:nvPicPr>
          <p:cNvPr id="2150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773238"/>
            <a:ext cx="3108325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 smtClean="0">
                <a:solidFill>
                  <a:srgbClr val="FF0000"/>
                </a:solidFill>
              </a:rPr>
              <a:t>Pytanie  8.</a:t>
            </a:r>
            <a:br>
              <a:rPr lang="pl-PL" sz="2400" b="1" dirty="0" smtClean="0">
                <a:solidFill>
                  <a:srgbClr val="FF0000"/>
                </a:solidFill>
              </a:rPr>
            </a:br>
            <a:r>
              <a:rPr lang="pl-PL" sz="24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endParaRPr lang="pl-PL" sz="24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2530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endParaRPr lang="pl-PL" smtClean="0"/>
          </a:p>
          <a:p>
            <a:r>
              <a:rPr lang="pl-PL" smtClean="0"/>
              <a:t>Słynny szef kuchni, pochodzi ze Szwajcarii, założyciel m.in. Akademii Kulinarnej</a:t>
            </a:r>
          </a:p>
          <a:p>
            <a:r>
              <a:rPr lang="pl-PL" smtClean="0"/>
              <a:t>Założyciel Polskiego Stowarzyszenia Szefów Kuchni i Cukierni</a:t>
            </a:r>
          </a:p>
        </p:txBody>
      </p:sp>
      <p:pic>
        <p:nvPicPr>
          <p:cNvPr id="22531" name="Symbol zastępczy zawartości 4" descr="http://t2.gstatic.com/images?q=tbn:ANd9GcQO0QoTntKIEd_yDANcTci9DWJw9LKHDHEcOP1Wg_lR9MwCREQl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95288" y="1557338"/>
            <a:ext cx="4248150" cy="2879725"/>
          </a:xfrm>
        </p:spPr>
      </p:pic>
      <p:pic>
        <p:nvPicPr>
          <p:cNvPr id="22532" name="Obraz 5" descr="Risotto w Restauracji Kurta Schelle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4868863"/>
            <a:ext cx="2794000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9.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b="1" dirty="0" smtClean="0"/>
              <a:t>Mięso po spożyciu stanowi główne źródło: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l-PL" dirty="0" smtClean="0"/>
          </a:p>
          <a:p>
            <a:pPr marL="578358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a) białka</a:t>
            </a:r>
          </a:p>
          <a:p>
            <a:pPr marL="578358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b) wapnia</a:t>
            </a:r>
          </a:p>
          <a:p>
            <a:pPr marL="578358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c) witaminy C</a:t>
            </a:r>
          </a:p>
          <a:p>
            <a:pPr marL="578358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d) węglowodanów</a:t>
            </a:r>
          </a:p>
          <a:p>
            <a:pPr marL="578358" indent="-514350" fontAlgn="auto">
              <a:spcAft>
                <a:spcPts val="0"/>
              </a:spcAft>
              <a:buFont typeface="Wingdings 2"/>
              <a:buNone/>
              <a:defRPr/>
            </a:pPr>
            <a:endParaRPr lang="pl-PL" dirty="0"/>
          </a:p>
        </p:txBody>
      </p:sp>
      <p:pic>
        <p:nvPicPr>
          <p:cNvPr id="2355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787900" y="1773238"/>
            <a:ext cx="3286125" cy="1727200"/>
          </a:xfrm>
        </p:spPr>
      </p:pic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4076700"/>
            <a:ext cx="2251075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10.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Sprzęt i urządzenia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Co to jest?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4578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endParaRPr lang="pl-PL" smtClean="0"/>
          </a:p>
          <a:p>
            <a:r>
              <a:rPr lang="pl-PL" smtClean="0"/>
              <a:t>Wybierz  jedną odpowiedź:</a:t>
            </a:r>
          </a:p>
          <a:p>
            <a:endParaRPr lang="pl-PL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Kuchenka elektryczna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Kuchenka gazowa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Kuchenka mikrofalowa</a:t>
            </a:r>
          </a:p>
          <a:p>
            <a:endParaRPr lang="pl-PL" smtClean="0"/>
          </a:p>
        </p:txBody>
      </p:sp>
      <p:pic>
        <p:nvPicPr>
          <p:cNvPr id="24579" name="Symbol zastępczy zawartości 4" descr="ANd9GcRtermUvTHMsabV62s9VUTrSOwxbpIYpQyZ07hyk-HRIo57BiKY0nSjMZs0wAm0Za3ZnK8bbQ&amp;usqp=CAc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2276475"/>
            <a:ext cx="3168650" cy="23764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srgbClr val="FF0000"/>
                </a:solidFill>
              </a:rPr>
              <a:t>Pytanie  11.</a:t>
            </a:r>
            <a:br>
              <a:rPr lang="pl-PL" sz="2800" b="1" dirty="0" smtClean="0">
                <a:solidFill>
                  <a:srgbClr val="FF0000"/>
                </a:solidFill>
              </a:rPr>
            </a:br>
            <a:r>
              <a:rPr lang="pl-PL" sz="28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endParaRPr lang="pl-PL" sz="28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92500" lnSpcReduction="2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Uwielbiają ją konsumenci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Drżą przed nią konsumenci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To ona sprawiła, że Polacy zaczęli uważnie czytać etykiety na produktach i staranniej wybierać to, co jedzą i kupują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Prowadzi program: „Wiem co jem i co kupuję”</a:t>
            </a:r>
            <a:endParaRPr lang="pl-PL" dirty="0"/>
          </a:p>
        </p:txBody>
      </p:sp>
      <p:pic>
        <p:nvPicPr>
          <p:cNvPr id="25603" name="Symbol zastępczy zawartości 4" descr="&quot;Wiem, co jem i wiem, co kupuję&quot;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916113"/>
            <a:ext cx="4249738" cy="3673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12.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b="1" dirty="0" smtClean="0"/>
              <a:t>Podczas przechowywania tłuszczu w temperaturze pokojowej zachodzi w nim: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pl-PL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a)osmoza – ciemnienie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b) jełczenie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c) denaturacja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pl-PL" dirty="0" smtClean="0"/>
          </a:p>
          <a:p>
            <a:pPr marL="578358" indent="-514350" fontAlgn="auto">
              <a:spcAft>
                <a:spcPts val="0"/>
              </a:spcAft>
              <a:buFont typeface="Wingdings 2"/>
              <a:buAutoNum type="alphaLcParenR"/>
              <a:defRPr/>
            </a:pPr>
            <a:endParaRPr lang="pl-PL" dirty="0"/>
          </a:p>
        </p:txBody>
      </p:sp>
      <p:pic>
        <p:nvPicPr>
          <p:cNvPr id="26627" name="Picture 2" descr="C:\Users\Monika\Desktop\smalec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64163" y="1498600"/>
            <a:ext cx="1728787" cy="1425575"/>
          </a:xfrm>
        </p:spPr>
      </p:pic>
      <p:pic>
        <p:nvPicPr>
          <p:cNvPr id="26628" name="Picture 3" descr="C:\Users\Monika\Desktop\smalec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3068638"/>
            <a:ext cx="1933575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4" descr="C:\Users\Monika\Desktop\smalec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1263" y="4437063"/>
            <a:ext cx="2678112" cy="198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8985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srgbClr val="FF0000"/>
                </a:solidFill>
              </a:rPr>
              <a:t>Pytanie  13.</a:t>
            </a:r>
            <a:br>
              <a:rPr lang="pl-PL" sz="2800" b="1" dirty="0" smtClean="0">
                <a:solidFill>
                  <a:srgbClr val="FF0000"/>
                </a:solidFill>
              </a:rPr>
            </a:br>
            <a:r>
              <a:rPr lang="pl-PL" sz="28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endParaRPr lang="pl-PL" sz="28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27650" name="Symbol zastępczy zawartości 4" descr="http://www.fakt.pl/m/crop/-900/-900/faktonline/635143382088467583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722438"/>
            <a:ext cx="3379787" cy="4802187"/>
          </a:xfrm>
        </p:spPr>
      </p:pic>
      <p:sp>
        <p:nvSpPr>
          <p:cNvPr id="27651" name="Symbol zastępczy zawartości 6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r>
              <a:rPr lang="pl-PL" smtClean="0"/>
              <a:t>Jest członkiem prestiżowego Klubu Szefów Kuchni</a:t>
            </a:r>
          </a:p>
          <a:p>
            <a:r>
              <a:rPr lang="pl-PL" smtClean="0"/>
              <a:t>Pochodzi z książęcej rodziny</a:t>
            </a:r>
          </a:p>
          <a:p>
            <a:r>
              <a:rPr lang="pl-PL" smtClean="0"/>
              <a:t>Swoje kucharskie szlify zdobywał w londyńskim College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14.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b="1" dirty="0" smtClean="0"/>
              <a:t>Łyżkę cedzakową należy wykorzystać do: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l-PL" dirty="0" smtClean="0"/>
          </a:p>
          <a:p>
            <a:pPr marL="578358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a) nabierania sosów</a:t>
            </a:r>
          </a:p>
          <a:p>
            <a:pPr marL="578358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b) przesiewania mąki</a:t>
            </a:r>
          </a:p>
          <a:p>
            <a:pPr marL="578358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c) wyjmowania zacierki</a:t>
            </a:r>
          </a:p>
          <a:p>
            <a:pPr marL="578358" indent="-514350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d) odcedzania bulionów</a:t>
            </a:r>
          </a:p>
          <a:p>
            <a:pPr marL="578358" indent="-514350" fontAlgn="auto">
              <a:spcAft>
                <a:spcPts val="0"/>
              </a:spcAft>
              <a:buFont typeface="Wingdings 2"/>
              <a:buAutoNum type="alphaLcParenR"/>
              <a:defRPr/>
            </a:pPr>
            <a:endParaRPr lang="pl-PL" dirty="0"/>
          </a:p>
        </p:txBody>
      </p:sp>
      <p:pic>
        <p:nvPicPr>
          <p:cNvPr id="28675" name="Picture 2" descr="C:\Users\Monika\Desktop\łyżka cedzakowa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1628775"/>
            <a:ext cx="1830387" cy="1368425"/>
          </a:xfrm>
        </p:spPr>
      </p:pic>
      <p:pic>
        <p:nvPicPr>
          <p:cNvPr id="28676" name="Picture 3" descr="C:\Users\Monika\Desktop\łyżka cedzakowa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724400"/>
            <a:ext cx="1744662" cy="174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4" descr="C:\Users\Monika\Desktop\łyżka cedzakowa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3141663"/>
            <a:ext cx="2376487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srgbClr val="FF0000"/>
                </a:solidFill>
              </a:rPr>
              <a:t>Pytanie  15.</a:t>
            </a:r>
            <a:br>
              <a:rPr lang="pl-PL" sz="2800" b="1" dirty="0" smtClean="0">
                <a:solidFill>
                  <a:srgbClr val="FF0000"/>
                </a:solidFill>
              </a:rPr>
            </a:br>
            <a:r>
              <a:rPr lang="pl-PL" sz="28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endParaRPr lang="pl-PL" sz="28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92500" lnSpcReduction="1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Pochodzi z rodziny o korzeniach polskich, ukraińskich, ormiańskich, węgierskich i austriackich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polski dziennikarz, pisarz, publicysta,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krytyk kulinarny,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Podróżnik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Prowadzi programy kulinarne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l-PL" dirty="0"/>
          </a:p>
        </p:txBody>
      </p:sp>
      <p:pic>
        <p:nvPicPr>
          <p:cNvPr id="29699" name="Symbol zastępczy zawartości 4" descr="C:\Users\Monika\Desktop\robert makłowicz.pn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2133600"/>
            <a:ext cx="2808287" cy="3816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16.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0722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Do zatrucia jadem kiełbasianym może dojść poprzez spożycie:</a:t>
            </a:r>
          </a:p>
          <a:p>
            <a:pPr>
              <a:buFont typeface="Wingdings 2" pitchFamily="18" charset="2"/>
              <a:buNone/>
            </a:pPr>
            <a:endParaRPr lang="pl-PL" b="1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konserw mięsnych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lodów bakaliowych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c)surówek warzywnych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d)nienaświetlonych jaj</a:t>
            </a:r>
          </a:p>
        </p:txBody>
      </p:sp>
      <p:pic>
        <p:nvPicPr>
          <p:cNvPr id="30723" name="Picture 2" descr="C:\Users\Monika\Desktop\jad kielbasiany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76825" y="1773238"/>
            <a:ext cx="2735263" cy="2046287"/>
          </a:xfrm>
        </p:spPr>
      </p:pic>
      <p:pic>
        <p:nvPicPr>
          <p:cNvPr id="30724" name="Picture 3" descr="C:\Users\Monika\Desktop\jad kiełbasiany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3" y="4149725"/>
            <a:ext cx="2813050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17.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Sprzęt i urządzenia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Co to jest?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1746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endParaRPr lang="pl-PL" smtClean="0"/>
          </a:p>
          <a:p>
            <a:r>
              <a:rPr lang="pl-PL" smtClean="0"/>
              <a:t>Wybierz  jedną odpowiedź:</a:t>
            </a:r>
          </a:p>
          <a:p>
            <a:endParaRPr lang="pl-PL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tarka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wyciskacz do czosnku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praska do ziemniaków</a:t>
            </a:r>
          </a:p>
        </p:txBody>
      </p:sp>
      <p:pic>
        <p:nvPicPr>
          <p:cNvPr id="31747" name="Symbol zastępczy zawartości 4" descr="ANd9GcQQSJrBXBp7J0fvr7540OxFrZ_uPwM568pad_IFjWiMDhbHq33uiLRS78Kl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68313" y="2492375"/>
            <a:ext cx="4103687" cy="19446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18.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2770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Wskaż owoce ziarnkowe:</a:t>
            </a:r>
          </a:p>
          <a:p>
            <a:endParaRPr lang="pl-PL" b="1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truskawka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brzoskwinia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pomarańcza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jabłko</a:t>
            </a:r>
          </a:p>
          <a:p>
            <a:pPr>
              <a:buFont typeface="Wingdings 2" pitchFamily="18" charset="2"/>
              <a:buNone/>
            </a:pPr>
            <a:endParaRPr lang="pl-PL" smtClean="0"/>
          </a:p>
        </p:txBody>
      </p:sp>
      <p:pic>
        <p:nvPicPr>
          <p:cNvPr id="32771" name="Picture 2" descr="C:\Users\Monika\Desktop\brzoskwinia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300788" y="2852738"/>
            <a:ext cx="2374900" cy="1584325"/>
          </a:xfrm>
        </p:spPr>
      </p:pic>
      <p:pic>
        <p:nvPicPr>
          <p:cNvPr id="32772" name="Picture 3" descr="C:\Users\Monika\Desktop\truskawk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1484313"/>
            <a:ext cx="216058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4" descr="C:\Users\Monika\Desktop\pomarańcz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3429000"/>
            <a:ext cx="226695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5" descr="C:\Users\Monika\Desktop\jabłk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65838" y="4941888"/>
            <a:ext cx="2393950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srgbClr val="FF0000"/>
                </a:solidFill>
              </a:rPr>
              <a:t>Pytanie  19.</a:t>
            </a:r>
            <a:br>
              <a:rPr lang="pl-PL" sz="2800" b="1" dirty="0" smtClean="0">
                <a:solidFill>
                  <a:srgbClr val="FF0000"/>
                </a:solidFill>
              </a:rPr>
            </a:br>
            <a:r>
              <a:rPr lang="pl-PL" sz="28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endParaRPr lang="pl-PL" sz="28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379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r>
              <a:rPr lang="pl-PL" smtClean="0"/>
              <a:t>Kucharz</a:t>
            </a:r>
          </a:p>
          <a:p>
            <a:r>
              <a:rPr lang="pl-PL" smtClean="0"/>
              <a:t>Autor słynnych książek kucharskich, programów kulinarnych</a:t>
            </a:r>
          </a:p>
          <a:p>
            <a:r>
              <a:rPr lang="pl-PL" smtClean="0"/>
              <a:t>Uczył się gotować we francuskich szkołach gastronomicznych</a:t>
            </a:r>
          </a:p>
        </p:txBody>
      </p:sp>
      <p:pic>
        <p:nvPicPr>
          <p:cNvPr id="33795" name="Symbol zastępczy zawartości 4" descr="http://e6.pudelek.pl/9548f08cdb8fb331d18b13ff174cd411aeb05d3f_365x255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2205038"/>
            <a:ext cx="3959225" cy="32400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20.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4818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Ubijanie jaj z cukrem na parze i łączenie masy z przesianą mąką to etapy produkcji ciasta:</a:t>
            </a:r>
          </a:p>
          <a:p>
            <a:pPr>
              <a:buFont typeface="Wingdings 2" pitchFamily="18" charset="2"/>
              <a:buNone/>
            </a:pPr>
            <a:endParaRPr lang="pl-PL" b="1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a)kruchego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b)biszkoptowego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c)francuskiego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d)parzonego</a:t>
            </a:r>
          </a:p>
        </p:txBody>
      </p:sp>
      <p:pic>
        <p:nvPicPr>
          <p:cNvPr id="34819" name="Picture 2" descr="C:\Users\Monika\Desktop\kruch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03800" y="1538288"/>
            <a:ext cx="2305050" cy="1728787"/>
          </a:xfrm>
        </p:spPr>
      </p:pic>
      <p:pic>
        <p:nvPicPr>
          <p:cNvPr id="34820" name="Picture 3" descr="C:\Users\Monika\Desktop\471-small-ciasto_krowkowo_kakaow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43338" y="3716338"/>
            <a:ext cx="201612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4" descr="C:\Users\Monika\Desktop\175-small-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1625" y="3429000"/>
            <a:ext cx="20161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5" descr="C:\Users\Monika\Desktop\180-small-eklerki_z_truskawkam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84888" y="5157788"/>
            <a:ext cx="2047875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21.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Sprzęt i urządzenia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Co to jest?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5842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endParaRPr lang="pl-PL" smtClean="0"/>
          </a:p>
          <a:p>
            <a:r>
              <a:rPr lang="pl-PL" smtClean="0"/>
              <a:t>Wybierz  jedną odpowiedź:</a:t>
            </a:r>
          </a:p>
          <a:p>
            <a:endParaRPr lang="pl-PL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Łyżka cedzakowa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łyżka do zupy (chochla)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Łyżka do makaronu</a:t>
            </a:r>
          </a:p>
          <a:p>
            <a:endParaRPr lang="pl-PL" smtClean="0"/>
          </a:p>
        </p:txBody>
      </p:sp>
      <p:pic>
        <p:nvPicPr>
          <p:cNvPr id="35843" name="Symbol zastępczy zawartości 4" descr="https://encrypted-tbn0.gstatic.com/images?q=tbn:ANd9GcRlTA4k4MAkSB-6ivtoLBUmtCr3RvALdlMQv15l4-ikSBxxlAngyk8cOQ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r:link="rId4"/>
          <a:srcRect/>
          <a:stretch>
            <a:fillRect/>
          </a:stretch>
        </p:blipFill>
        <p:spPr>
          <a:xfrm>
            <a:off x="755650" y="2565400"/>
            <a:ext cx="3168650" cy="2808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22.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6866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Odzież robocza dla kucharza powinna być wykonana z:</a:t>
            </a:r>
          </a:p>
          <a:p>
            <a:endParaRPr lang="pl-PL" b="1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bawełny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jedwabiu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wiskozy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stylonu</a:t>
            </a:r>
          </a:p>
        </p:txBody>
      </p:sp>
      <p:pic>
        <p:nvPicPr>
          <p:cNvPr id="36867" name="Picture 2" descr="C:\Users\Monika\Desktop\odzież robocza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804025" y="4437063"/>
            <a:ext cx="1912938" cy="2119312"/>
          </a:xfrm>
        </p:spPr>
      </p:pic>
      <p:pic>
        <p:nvPicPr>
          <p:cNvPr id="36868" name="Picture 4" descr="C:\Users\Monika\Desktop\51606097_2_644x461_stroj-kucharza-odziez-ochronna-do-gastronomii-dodaj-zdje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620713"/>
            <a:ext cx="2513013" cy="334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 descr="C:\Users\Monika\Desktop\51606097_1_644x461_stroj-kucharza-odziez-ochronna-do-gastronomii-opol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3284538"/>
            <a:ext cx="2297113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23.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 lnSpcReduction="1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b="1" dirty="0" smtClean="0"/>
              <a:t>Podczas  pracy z gorącymi naczyniami należy używać: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l-PL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a) gumowych rękawic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b) ścierki do naczyń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c) rękawic z grubej tkaniny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dirty="0" smtClean="0"/>
              <a:t>d) ręczników jednorazowych</a:t>
            </a:r>
            <a:endParaRPr lang="pl-PL" dirty="0"/>
          </a:p>
        </p:txBody>
      </p:sp>
      <p:pic>
        <p:nvPicPr>
          <p:cNvPr id="37891" name="Picture 2" descr="C:\Users\Monika\Desktop\rękawice z grubej tkaniny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3789363"/>
            <a:ext cx="1577975" cy="1858962"/>
          </a:xfrm>
        </p:spPr>
      </p:pic>
      <p:pic>
        <p:nvPicPr>
          <p:cNvPr id="37892" name="Picture 3" descr="C:\Users\Monika\Desktop\ręczniki jednorazow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688" y="4581525"/>
            <a:ext cx="231933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4" descr="C:\Users\Monika\Desktop\ścierki do naczyń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4638" y="2276475"/>
            <a:ext cx="21018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AutoShape 6" descr="data:image/jpeg;base64,/9j/4AAQSkZJRgABAQAAAQABAAD/2wCEAAkGBwgHBgkIBwgKCgkLDRYPDQwMDRsUFRAWIB0iIiAdHx8kKDQsJCYxJx8fLT0tMTU3Ojo6Iys/RD84QzQ5OjcBCgoKDQwNGg8PGjclHyU3Nzc3Nzc3Nzc3Nzc3Nzc3Nzc3Nzc3Nzc3Nzc3Nzc3Nzc3Nzc3Nzc3Nzc3Nzc3Nzc3N//AABEIAFoAeAMBIgACEQEDEQH/xAAbAAACAgMBAAAAAAAAAAAAAAAEBQMGAAIHAf/EADoQAAEEAQIDBwEFBQkBAAAAAAEAAgMRBAUhEjFBBhMiMlFhcZEUgaGxwSMkQlOCFSUzc5Ky4fDxB//EABsBAAEFAQEAAAAAAAAAAAAAAAQBAgMFBgAH/8QAKxEAAgICAAQEBQUAAAAAAAAAAAECAwQRBRIhMSIyQbEUUWGBkQYkQnHB/9oADAMBAAIRAxEAPwB1j44iia2t63RkUYa21jGWUVHHZpPIjIIup5/kiGR+2yIx4LAJ2tSd4I5DGA2msDiT6XSHvvhRHnn2HRi5PSIGxjpSkbF7LTEcHRMcT/E8E/Fn9FPi+LhLrtzA6/lV+PxSF0ow1pybX4JZUuKbNmw78lv3aljaN6NkKXh8JOwAVkpLuQ6B+79h9FuGX0W8rhEzjq+Vb87NLw5De5bI4bOsbb1XNQzy6YScZS00t/YcoN9TUwcXsh3xAiiAEwaKbtva0lj4m7c0SmRtCaeAOHv6FLJ4qtpHwn8jBuHCj0KX5EQ3DgnHFbyYeBxrksR+TFzBWJxwVE36o+COwL5oaBtlMmtcyIlgHGBtfK01vSOJR4GUOaUY2V9p1WbHIr9kQjcHKM8XFJ5gS14qiw9QQgHY7sfXxIywXREDa73CoeIZNWThWOD7fldQmqDhYtkLJZWdnhIL7wSke/Oim3emCaJlXUVV6nkFK2OGOMM4eKjde93+a1cGguyHjyDYLJ05sqrFNLs5NfdaDpVqS0EYBb9ofHxDja0bep5/qpdTeIcF7jty/NK+zAdl5U+a4Op5NBwo1yF/RNddx+802VvLa1s8ahxwlU+7XuATluzYDLMRA2K9++bXwf8Am1CyUuypcY8mFzm/1Afra0irPxIXxO8ba4rHoeR+iJGIGZrspxPjiDCOgrqsZfl7ilJ+JR5X9pBsYa9wnEzL02F5HjIDfpzKIxpO+xmSkAcTbv1Vd1Oc6bos542l8bCGWasnf6lNOzLJxpMZndbiLWu4blSybZzT8C0l/rA7YKCS9Q2RocN0vyGVbSEzcEPM0PJV0gZiDJj9liNyovbZYpBSLFFi/Vb6pJNHiu+z1xVstIDTaCNiYH+blSaxDn2mdpZ4dXkZnju5QfFXJ7eh+f0+FesYQ5fBO2iaoEHoql280AuaMzDHDPHu0gJL2K7VSNY/CyxUsTrq/M0+nuD+ayvGuHSlu6rv6/UOx7P4s6qYw3ooM1/c4kj2+YNPD8qSGYyRtJpwI2IQWsl32boG8TQfXmsrV47Yw+bQY+kWw3B/uvs5LktI8EZfbvZQYPaCLU8Mm2SRvb54+n3J3iRRuwY4nN4mOZTmnqFz/tFos3ZHMOqaSHHTZHft4Ab4L6hbrNhekrKJdV6ejK+vlfSQ50iQxd7w05rJSDXodwnJc1zbG/oVWNHz4cr96w3h7JBxSM9RyJ+QenpSfQk8NNNtKwuYm7XJrTYdHtoWa1jtyBHHwk8T2gn2u91bMbHbDjMY0Cg0clWdV4onY7nAf4jevuFbmEGNpbyIWt/Tj/bNfUDyvMgGQUShnOrmUZPvdNQMzq5LSIFB5wC214tZnrE9MRAEBOyZQEAJRjuTCKTkEjOCMuFuTEY3ciKXJ+13ZyXA1KPPxGkASDir0tdXa/klnaSNkmmyEtB2KhtjuLQ6L0wjS57woyL5KfIcJYyfZJ9ByQdPZvyTLvWnqvM5xcLG16FuuxYsWRr4WOZy4V7lQRZcD4JgHMeKIISnSsig6C+VuCZNkAu1v8O9ZFEbPn7lbOPLLRyjU9Iy+yev48+nuecGSdvE07htmj+CvGHOHcPCKvoj9bx4crAex7Q8V1Ve06Vxx4nE7jY/I2VBx/GScZpdwjHnvaY4nMMjSJG786Ka6Zlx5mFHJESeEFrhW4ISVzmvb4lrh5DMHLB8sMp4X77A9HIXgmZ8PdyS8sh18OaO13HsjjR3+qDmJLb91NNJud7QkrzVg7j3W5RXsGm+Vi1mfd2sTxBXC8hGRP2SuGQVujI5OXqlZwxidsTaF1g8WDIOfhK9bLt0Uee/jxXg8uH1TJLYoj7Jzd5C+LmQAaVh7tzRYFj5tcu0/WtWgzJo9PxcOmPLWvlc4Hn6BWHE/tPLjJ1DU5Gj+ViN7tv1834rGX8Itla3tJFpW9pFxx5+5ymWRxE1w3uR12TsSe/L3XL8HElx9Zhfg8brvvC95cT6GyuiRTOMbePzEbq94bifDVcu97BMh+MLkPHC5p6ghVDFcYZ8iF38MhI+/dWnvfDXQlU3WcmHTtVe/LmjghkZ53uAFj/1N4tQ7cZ6XVDaXqQ7EoqrQ2Q5rmlriOFVibtppDZBFinJypTtULKb/qdX4WsdrmRkRksZHAD6HjP1IA/BZmvhuRJ71r+w6PXsXjSNQOThU8nvYzwuJ/i9D/3ramkdbSR1VP7PSZWHqrjNKx8M/wCzfb7Id0P1Nff7K3S8RbsQAVssW6KrSnLqAW18sugJM6uixQzupxvovEcuqIWJceQmvEEfFLYGyUYvkHwj4ieHmnCBzJD6qWRwfGWHkQhh5Qt7SHHPuJrNczWtFASV9E8xZg0EAqsREnV8u/58n+5NsMnvTuq6xeIs6/Kh5p8/c6njk8nHhP3q4Ry02jvaoIP71j/5jfzV0j8qmo8pBkrxIKL/AEPVUz/6Jgy52BUEZkeCCK6K1O5fetJBYF7/ACp9AxwxmFmadK2XIicxhPMqwYmTxxjfdWTt7GxujvLWNBB2oe4VL04+EIS+CWmG40nytDCZ/E2waLTbSOhXQtI1IahpsORY4nNp/s4bFc1cTturT2EJOFkgk0Jth/SEuP30Jkra2WLJmABpYhc3YbLEcgJH/9k="/>
          <p:cNvSpPr>
            <a:spLocks noChangeAspect="1" noChangeArrowheads="1"/>
          </p:cNvSpPr>
          <p:nvPr/>
        </p:nvSpPr>
        <p:spPr bwMode="auto">
          <a:xfrm>
            <a:off x="155575" y="-411163"/>
            <a:ext cx="1143000" cy="857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l-PL">
              <a:latin typeface="Century Gothic" pitchFamily="34" charset="0"/>
            </a:endParaRPr>
          </a:p>
        </p:txBody>
      </p:sp>
      <p:pic>
        <p:nvPicPr>
          <p:cNvPr id="37895" name="Picture 7" descr="C:\Users\Monika\Desktop\gumowe rękawice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1412875"/>
            <a:ext cx="2208212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srgbClr val="FF0000"/>
                </a:solidFill>
              </a:rPr>
              <a:t>Pytanie 24.</a:t>
            </a:r>
            <a:br>
              <a:rPr lang="pl-PL" sz="2800" b="1" dirty="0" smtClean="0">
                <a:solidFill>
                  <a:srgbClr val="FF0000"/>
                </a:solidFill>
              </a:rPr>
            </a:br>
            <a:r>
              <a:rPr lang="pl-PL" sz="28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endParaRPr lang="pl-PL" sz="28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925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polska restauratorka, właścicielka i współwłaścicielka kilkunastu restauracji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Prowadząca program „Kuchenne rewolucje” oraz jurorka polskiej edycji </a:t>
            </a:r>
            <a:r>
              <a:rPr lang="pl-PL" dirty="0" err="1" smtClean="0"/>
              <a:t>MasterChef</a:t>
            </a:r>
            <a:r>
              <a:rPr lang="pl-PL" dirty="0" smtClean="0"/>
              <a:t>.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Redaktor naczelna serwisu </a:t>
            </a:r>
            <a:r>
              <a:rPr lang="pl-PL" dirty="0" err="1" smtClean="0"/>
              <a:t>SmakiZycia.pl</a:t>
            </a:r>
            <a:r>
              <a:rPr lang="pl-PL" dirty="0" smtClean="0"/>
              <a:t>. </a:t>
            </a:r>
            <a:endParaRPr lang="pl-PL" dirty="0"/>
          </a:p>
        </p:txBody>
      </p:sp>
      <p:pic>
        <p:nvPicPr>
          <p:cNvPr id="38915" name="Symbol zastępczy zawartości 4" descr="Magda Gessler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844675"/>
            <a:ext cx="4249738" cy="3455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25.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39938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Smażenie to proces obróbki cieplnej, w którym na półprodukt działa:</a:t>
            </a:r>
          </a:p>
          <a:p>
            <a:endParaRPr lang="pl-PL" b="1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wrząca woda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para wodna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rozgrzany tłuszcz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gorące powietrze</a:t>
            </a:r>
          </a:p>
          <a:p>
            <a:pPr>
              <a:buFont typeface="Wingdings 2" pitchFamily="18" charset="2"/>
              <a:buNone/>
            </a:pPr>
            <a:endParaRPr lang="pl-PL" smtClean="0"/>
          </a:p>
        </p:txBody>
      </p:sp>
      <p:pic>
        <p:nvPicPr>
          <p:cNvPr id="39939" name="Picture 2" descr="C:\Users\Monika\Desktop\smażenie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156325" y="1268413"/>
            <a:ext cx="2592388" cy="1728787"/>
          </a:xfrm>
        </p:spPr>
      </p:pic>
      <p:pic>
        <p:nvPicPr>
          <p:cNvPr id="39940" name="Picture 3" descr="C:\Users\Monika\Desktop\smażenie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3141663"/>
            <a:ext cx="2519362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4" descr="C:\Users\Monika\Desktop\smażenie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4100" y="5013325"/>
            <a:ext cx="26130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26.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Sprzęt i urządzenia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Co to jest?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0962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endParaRPr lang="pl-PL" smtClean="0"/>
          </a:p>
          <a:p>
            <a:r>
              <a:rPr lang="pl-PL" smtClean="0"/>
              <a:t>Wybierz  jedną odpowiedź:</a:t>
            </a:r>
          </a:p>
          <a:p>
            <a:endParaRPr lang="pl-PL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trzepaczka rózgowa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mikser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trzepaczka sprężynowa</a:t>
            </a:r>
          </a:p>
          <a:p>
            <a:endParaRPr lang="pl-PL" smtClean="0"/>
          </a:p>
          <a:p>
            <a:endParaRPr lang="pl-PL" smtClean="0"/>
          </a:p>
        </p:txBody>
      </p:sp>
      <p:pic>
        <p:nvPicPr>
          <p:cNvPr id="40963" name="Symbol zastępczy zawartości 4" descr="ANd9GcTeMJ3gpil1ETpQHnxFLVVYC6UBMQQtGlesij-b1Zf85wG2ETQWiaudhA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55650" y="2205038"/>
            <a:ext cx="3311525" cy="25193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27.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41986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Pączki produkuje się z ciasta:</a:t>
            </a:r>
          </a:p>
          <a:p>
            <a:pPr>
              <a:buFont typeface="Wingdings 2" pitchFamily="18" charset="2"/>
              <a:buNone/>
            </a:pPr>
            <a:endParaRPr lang="pl-PL" b="1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drożdżowego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ptysiowego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kruchego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francuskiego</a:t>
            </a:r>
          </a:p>
        </p:txBody>
      </p:sp>
      <p:pic>
        <p:nvPicPr>
          <p:cNvPr id="41987" name="Picture 2" descr="C:\Users\Monika\Desktop\pączki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084888" y="1268413"/>
            <a:ext cx="2571750" cy="1728787"/>
          </a:xfrm>
        </p:spPr>
      </p:pic>
      <p:pic>
        <p:nvPicPr>
          <p:cNvPr id="41988" name="Picture 3" descr="C:\Users\Monika\Desktop\pączki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3141663"/>
            <a:ext cx="2365375" cy="157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4" descr="C:\Users\Monika\Desktop\pączki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4941888"/>
            <a:ext cx="2262187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28.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43010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Ciasto na makaron przygotowuje się:</a:t>
            </a:r>
          </a:p>
          <a:p>
            <a:endParaRPr lang="pl-PL" b="1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Na stolnicy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desce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w misce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w garnku</a:t>
            </a:r>
          </a:p>
        </p:txBody>
      </p:sp>
      <p:pic>
        <p:nvPicPr>
          <p:cNvPr id="43011" name="Picture 2" descr="C:\Users\Monika\Desktop\makaron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154738" y="404813"/>
            <a:ext cx="2503487" cy="1655762"/>
          </a:xfrm>
        </p:spPr>
      </p:pic>
      <p:pic>
        <p:nvPicPr>
          <p:cNvPr id="43012" name="Picture 3" descr="C:\Users\Monika\Desktop\stolnic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4365625"/>
            <a:ext cx="268128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4" descr="C:\Users\Monika\Desktop\deska do krojeni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363" y="3357563"/>
            <a:ext cx="13081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5" descr="C:\Users\Monika\Desktop\beznazwy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4525" y="4797425"/>
            <a:ext cx="3109913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6" descr="C:\Users\Monika\Desktop\miska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0200" y="1484313"/>
            <a:ext cx="1836738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Picture 7" descr="C:\Users\Monika\Desktop\garnki3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2565400"/>
            <a:ext cx="16192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29.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Sprzęt i urządzenia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Co to jest?</a:t>
            </a:r>
            <a:endParaRPr lang="pl-PL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403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/>
          <a:p>
            <a:r>
              <a:rPr lang="pl-PL" smtClean="0"/>
              <a:t>Wybierz  jedną odpowiedź:</a:t>
            </a:r>
          </a:p>
          <a:p>
            <a:endParaRPr lang="pl-PL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kieliszek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pucharek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salaterka</a:t>
            </a:r>
          </a:p>
          <a:p>
            <a:endParaRPr lang="pl-PL" smtClean="0"/>
          </a:p>
          <a:p>
            <a:endParaRPr lang="pl-PL" smtClean="0"/>
          </a:p>
        </p:txBody>
      </p:sp>
      <p:pic>
        <p:nvPicPr>
          <p:cNvPr id="44035" name="Symbol zastępczy zawartości 4" descr="ANd9GcR0SQcREuqmHTS6G7Y7ks1w1RSp7sjuzyIyvoCIwpEmN7XQoxFsSox55w">
            <a:hlinkClick r:id="rId3"/>
          </p:cNvPr>
          <p:cNvPicPr>
            <a:picLocks noGrp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971550" y="2276475"/>
            <a:ext cx="3168650" cy="30241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30.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46082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Korzystanie z patelni z obluzowaną rączką może być przyczyną:</a:t>
            </a:r>
          </a:p>
          <a:p>
            <a:pPr>
              <a:buFont typeface="Wingdings 2" pitchFamily="18" charset="2"/>
              <a:buNone/>
            </a:pPr>
            <a:endParaRPr lang="pl-PL" b="1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porażenia prądem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zasłabnięcia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skaleczenia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poparzenia</a:t>
            </a:r>
          </a:p>
        </p:txBody>
      </p:sp>
      <p:pic>
        <p:nvPicPr>
          <p:cNvPr id="46083" name="Picture 2" descr="C:\Users\Monika\Desktop\patelnia1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76825" y="1484313"/>
            <a:ext cx="2036763" cy="1368425"/>
          </a:xfrm>
        </p:spPr>
      </p:pic>
      <p:pic>
        <p:nvPicPr>
          <p:cNvPr id="46084" name="Picture 3" descr="C:\Users\Monika\Desktop\patelnia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3429000"/>
            <a:ext cx="2155825" cy="151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4" descr="C:\Users\Monika\Desktop\patelnia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4581525"/>
            <a:ext cx="232092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Pytanie  31.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47106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/>
          <a:p>
            <a:r>
              <a:rPr lang="pl-PL" b="1" smtClean="0"/>
              <a:t>Warzywa zawierające karoten należy gotować w wodzie z dodatkiem:</a:t>
            </a:r>
          </a:p>
          <a:p>
            <a:endParaRPr lang="pl-PL" b="1" smtClean="0"/>
          </a:p>
          <a:p>
            <a:pPr>
              <a:buFont typeface="Wingdings 2" pitchFamily="18" charset="2"/>
              <a:buNone/>
            </a:pPr>
            <a:r>
              <a:rPr lang="pl-PL" smtClean="0"/>
              <a:t>a) octu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b) mleka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c) cukru</a:t>
            </a:r>
          </a:p>
          <a:p>
            <a:pPr>
              <a:buFont typeface="Wingdings 2" pitchFamily="18" charset="2"/>
              <a:buNone/>
            </a:pPr>
            <a:r>
              <a:rPr lang="pl-PL" smtClean="0"/>
              <a:t>d) tłuszczu</a:t>
            </a:r>
          </a:p>
        </p:txBody>
      </p:sp>
      <p:pic>
        <p:nvPicPr>
          <p:cNvPr id="47107" name="Picture 2" descr="C:\Users\Monika\Desktop\marchew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64163" y="1916113"/>
            <a:ext cx="2232025" cy="1489075"/>
          </a:xfrm>
        </p:spPr>
      </p:pic>
      <p:pic>
        <p:nvPicPr>
          <p:cNvPr id="47108" name="Picture 3" descr="C:\Users\Monika\Desktop\pomid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89225" y="4076700"/>
            <a:ext cx="237648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4" descr="C:\Users\Monika\Desktop\papryk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1863" y="4221163"/>
            <a:ext cx="2295525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b="1" dirty="0" smtClean="0">
                <a:solidFill>
                  <a:srgbClr val="FF0000"/>
                </a:solidFill>
              </a:rPr>
              <a:t>Pytanie  32.</a:t>
            </a:r>
            <a:br>
              <a:rPr lang="pl-PL" sz="2800" b="1" dirty="0" smtClean="0">
                <a:solidFill>
                  <a:srgbClr val="FF0000"/>
                </a:solidFill>
              </a:rPr>
            </a:br>
            <a:r>
              <a:rPr lang="pl-PL" sz="2800" b="1" dirty="0" smtClean="0">
                <a:solidFill>
                  <a:srgbClr val="FF0000"/>
                </a:solidFill>
              </a:rPr>
              <a:t>Znani  restauratorzy, szefowie kuchni, postacie związane z gastronomią.  Kto to jest?</a:t>
            </a:r>
            <a:endParaRPr lang="pl-PL" sz="28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92500" lnSpcReduction="2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 autorka cieszących się ogromna popularnością książek kucharskich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Polska producentka programów o gotowaniu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Miss Polonia i III wicemiss  w konkursie Miss Świata w 1992r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dirty="0" smtClean="0"/>
              <a:t>Rzecznik prasowy rządu w latach 1993-1995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l-PL" dirty="0"/>
          </a:p>
        </p:txBody>
      </p:sp>
      <p:pic>
        <p:nvPicPr>
          <p:cNvPr id="48131" name="Symbol zastępczy zawartości 4" descr="Top Chef 2. Ruszyły zdjęcia do drugiej edycji programu Top Chef!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557338"/>
            <a:ext cx="3095625" cy="43926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rgbClr val="FF0000"/>
                </a:solidFill>
              </a:rPr>
              <a:t>Film kulinarny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989138"/>
            <a:ext cx="8229600" cy="4465637"/>
          </a:xfrm>
        </p:spPr>
        <p:txBody>
          <a:bodyPr>
            <a:normAutofit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l-PL" sz="3200" b="1" dirty="0" smtClean="0"/>
              <a:t>Na podstawie obejrzanego filmu kulinarnego wypisz surowce, jakie były wykorzystane do sporządzenia potrawy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pl-PL" sz="32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l-PL" sz="32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l-PL" sz="3200" b="1" dirty="0" smtClean="0"/>
          </a:p>
          <a:p>
            <a:pPr marL="448056" indent="-384048" algn="r" fontAlgn="auto">
              <a:spcAft>
                <a:spcPts val="0"/>
              </a:spcAft>
              <a:buFont typeface="Wingdings 2"/>
              <a:buNone/>
              <a:defRPr/>
            </a:pPr>
            <a:r>
              <a:rPr lang="pl-PL" sz="3200" b="1" dirty="0" smtClean="0">
                <a:solidFill>
                  <a:schemeClr val="accent5">
                    <a:lumMod val="75000"/>
                  </a:schemeClr>
                </a:solidFill>
              </a:rPr>
              <a:t>POWODZENIA  !!!!</a:t>
            </a:r>
            <a:endParaRPr lang="pl-PL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nergetyczny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Energetyczny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420</TotalTime>
  <Words>556</Words>
  <Application>Microsoft Office PowerPoint</Application>
  <PresentationFormat>Pokaz na ekranie (4:3)</PresentationFormat>
  <Paragraphs>172</Paragraphs>
  <Slides>34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Szablon projektu</vt:lpstr>
      </vt:variant>
      <vt:variant>
        <vt:i4>8</vt:i4>
      </vt:variant>
      <vt:variant>
        <vt:lpstr>Tytuły slajdów</vt:lpstr>
      </vt:variant>
      <vt:variant>
        <vt:i4>34</vt:i4>
      </vt:variant>
    </vt:vector>
  </HeadingPairs>
  <TitlesOfParts>
    <vt:vector size="47" baseType="lpstr">
      <vt:lpstr>Century Gothic</vt:lpstr>
      <vt:lpstr>Arial</vt:lpstr>
      <vt:lpstr>Wingdings 2</vt:lpstr>
      <vt:lpstr>Verdana</vt:lpstr>
      <vt:lpstr>Calibri</vt:lpstr>
      <vt:lpstr>Energetyczny</vt:lpstr>
      <vt:lpstr>Energetyczny</vt:lpstr>
      <vt:lpstr>Energetyczny</vt:lpstr>
      <vt:lpstr>Energetyczny</vt:lpstr>
      <vt:lpstr>Energetyczny</vt:lpstr>
      <vt:lpstr>Energetyczny</vt:lpstr>
      <vt:lpstr>Energetyczny</vt:lpstr>
      <vt:lpstr>Energetyczny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SZKOLNY  TURNIEJ   GASTRONOMICZNY</dc:title>
  <dc:creator>Monika</dc:creator>
  <cp:lastModifiedBy>Ewra</cp:lastModifiedBy>
  <cp:revision>42</cp:revision>
  <dcterms:created xsi:type="dcterms:W3CDTF">2014-05-10T06:40:55Z</dcterms:created>
  <dcterms:modified xsi:type="dcterms:W3CDTF">2014-05-31T20:56:53Z</dcterms:modified>
</cp:coreProperties>
</file>