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2"/>
  </p:notesMasterIdLst>
  <p:sldIdLst>
    <p:sldId id="256" r:id="rId2"/>
    <p:sldId id="258" r:id="rId3"/>
    <p:sldId id="278" r:id="rId4"/>
    <p:sldId id="260" r:id="rId5"/>
    <p:sldId id="261" r:id="rId6"/>
    <p:sldId id="280" r:id="rId7"/>
    <p:sldId id="262" r:id="rId8"/>
    <p:sldId id="264" r:id="rId9"/>
    <p:sldId id="265" r:id="rId10"/>
    <p:sldId id="266" r:id="rId11"/>
    <p:sldId id="282" r:id="rId12"/>
    <p:sldId id="268" r:id="rId13"/>
    <p:sldId id="269" r:id="rId14"/>
    <p:sldId id="270" r:id="rId15"/>
    <p:sldId id="288" r:id="rId16"/>
    <p:sldId id="271" r:id="rId17"/>
    <p:sldId id="272" r:id="rId18"/>
    <p:sldId id="286" r:id="rId19"/>
    <p:sldId id="274" r:id="rId20"/>
    <p:sldId id="290" r:id="rId21"/>
    <p:sldId id="275" r:id="rId22"/>
    <p:sldId id="284" r:id="rId23"/>
    <p:sldId id="276" r:id="rId24"/>
    <p:sldId id="291" r:id="rId25"/>
    <p:sldId id="292" r:id="rId26"/>
    <p:sldId id="293" r:id="rId27"/>
    <p:sldId id="294" r:id="rId28"/>
    <p:sldId id="295" r:id="rId29"/>
    <p:sldId id="296" r:id="rId30"/>
    <p:sldId id="298" r:id="rId31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E8353E7-2126-4BA3-8E29-A11B0177AA8C}" type="datetimeFigureOut">
              <a:rPr lang="pl-PL"/>
              <a:pPr>
                <a:defRPr/>
              </a:pPr>
              <a:t>2014-05-31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smtClean="0"/>
              <a:t>Kliknij, aby edytować style wzorca tekstu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  <a:endParaRPr lang="pl-PL" noProof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E15905D-0B86-4668-B7C9-FF9DF9CCE42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Symbol zastępczy obrazu slajd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smtClean="0"/>
          </a:p>
        </p:txBody>
      </p:sp>
      <p:sp>
        <p:nvSpPr>
          <p:cNvPr id="30723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D7D2BF9-D066-42D2-8DA0-B211D9201523}" type="slidenum">
              <a:rPr lang="pl-PL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rójkąt równoramienny 6"/>
          <p:cNvSpPr/>
          <p:nvPr/>
        </p:nvSpPr>
        <p:spPr>
          <a:xfrm rot="16200000">
            <a:off x="7553325" y="5254626"/>
            <a:ext cx="1893887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Tytuł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/>
          <a:lstStyle>
            <a:lvl1pPr algn="r">
              <a:defRPr sz="4400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l-PL" smtClean="0"/>
              <a:t>Kliknij, aby edytować styl wzorca podtytułu</a:t>
            </a:r>
            <a:endParaRPr lang="en-US"/>
          </a:p>
        </p:txBody>
      </p:sp>
      <p:sp>
        <p:nvSpPr>
          <p:cNvPr id="5" name="Symbol zastępczy daty 27"/>
          <p:cNvSpPr>
            <a:spLocks noGrp="1"/>
          </p:cNvSpPr>
          <p:nvPr>
            <p:ph type="dt" sz="half" idx="10"/>
          </p:nvPr>
        </p:nvSpPr>
        <p:spPr>
          <a:xfrm>
            <a:off x="1371600" y="6011863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pPr>
              <a:defRPr/>
            </a:pPr>
            <a:fld id="{B70E06C7-CB19-452D-85C0-3DC33BAF1654}" type="datetimeFigureOut">
              <a:rPr lang="pl-PL"/>
              <a:pPr>
                <a:defRPr/>
              </a:pPr>
              <a:t>2014-05-31</a:t>
            </a:fld>
            <a:endParaRPr lang="pl-PL"/>
          </a:p>
        </p:txBody>
      </p:sp>
      <p:sp>
        <p:nvSpPr>
          <p:cNvPr id="6" name="Symbol zastępczy stopki 16"/>
          <p:cNvSpPr>
            <a:spLocks noGrp="1"/>
          </p:cNvSpPr>
          <p:nvPr>
            <p:ph type="ftr" sz="quarter" idx="11"/>
          </p:nvPr>
        </p:nvSpPr>
        <p:spPr>
          <a:xfrm>
            <a:off x="1371600" y="5649913"/>
            <a:ext cx="5791200" cy="365125"/>
          </a:xfrm>
        </p:spPr>
        <p:txBody>
          <a:bodyPr tIns="0" bIns="0"/>
          <a:lstStyle>
            <a:lvl1pPr algn="r">
              <a:defRPr sz="11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28"/>
          <p:cNvSpPr>
            <a:spLocks noGrp="1"/>
          </p:cNvSpPr>
          <p:nvPr>
            <p:ph type="sldNum" sz="quarter" idx="12"/>
          </p:nvPr>
        </p:nvSpPr>
        <p:spPr>
          <a:xfrm>
            <a:off x="8391525" y="5753100"/>
            <a:ext cx="503238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6DC7BF75-3DC9-4F0D-B724-D437D7AC3BD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791075" y="6480175"/>
            <a:ext cx="213360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1D1045-CAB3-4726-811A-73FC340273A4}" type="datetimeFigureOut">
              <a:rPr lang="pl-PL"/>
              <a:pPr>
                <a:defRPr/>
              </a:pPr>
              <a:t>2014-05-31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59263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D6891A-CD96-4440-B782-F1D624FDFB6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rójkąt prostokątny 8"/>
          <p:cNvSpPr/>
          <p:nvPr/>
        </p:nvSpPr>
        <p:spPr>
          <a:xfrm flipV="1">
            <a:off x="6350" y="6350"/>
            <a:ext cx="9131300" cy="6837363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Trójkąt równoramienny 7"/>
          <p:cNvSpPr/>
          <p:nvPr/>
        </p:nvSpPr>
        <p:spPr>
          <a:xfrm rot="5400000" flipV="1">
            <a:off x="7553325" y="309563"/>
            <a:ext cx="1893888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6" name="Łącznik prosty 10"/>
          <p:cNvCxnSpPr/>
          <p:nvPr/>
        </p:nvCxnSpPr>
        <p:spPr>
          <a:xfrm rot="10800000">
            <a:off x="6469063" y="9525"/>
            <a:ext cx="2673350" cy="1900238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Łącznik prosty 9"/>
          <p:cNvCxnSpPr/>
          <p:nvPr/>
        </p:nvCxnSpPr>
        <p:spPr>
          <a:xfrm flipV="1"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/>
          <a:lstStyle>
            <a:lvl1pPr marL="0" algn="l">
              <a:buNone/>
              <a:defRPr sz="3600" b="1" cap="none" baseline="0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8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6956425" y="6477000"/>
            <a:ext cx="2133600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33AF81-8444-4435-BBCD-FEB50714B2A6}" type="datetimeFigureOut">
              <a:rPr lang="pl-PL"/>
              <a:pPr>
                <a:defRPr/>
              </a:pPr>
              <a:t>2014-05-31</a:t>
            </a:fld>
            <a:endParaRPr lang="pl-PL"/>
          </a:p>
        </p:txBody>
      </p:sp>
      <p:sp>
        <p:nvSpPr>
          <p:cNvPr id="9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2619375" y="6481763"/>
            <a:ext cx="4260850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8450263" y="809625"/>
            <a:ext cx="503237" cy="3000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98D711-83BB-45DE-A8A1-C450E950C63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10EFC1-4336-45A5-ACF3-2422B128A7B8}" type="datetimeFigureOut">
              <a:rPr lang="pl-PL"/>
              <a:pPr>
                <a:defRPr/>
              </a:pPr>
              <a:t>2014-05-31</a:t>
            </a:fld>
            <a:endParaRPr lang="pl-PL"/>
          </a:p>
        </p:txBody>
      </p:sp>
      <p:sp>
        <p:nvSpPr>
          <p:cNvPr id="6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715FF8-DAA5-48E8-A501-F661837D6D2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>
          <a:xfrm>
            <a:off x="4791075" y="6481763"/>
            <a:ext cx="2130425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49AF2B-786C-49FF-9187-9FE3509BEF02}" type="datetimeFigureOut">
              <a:rPr lang="pl-PL"/>
              <a:pPr>
                <a:defRPr/>
              </a:pPr>
              <a:t>2014-05-31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6085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>
          <a:xfrm>
            <a:off x="7589838" y="6483350"/>
            <a:ext cx="503237" cy="3016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80DB7E7C-E526-4981-8385-86B8445DB55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7CEE5C-F44D-4D60-B1E7-472951EF6966}" type="datetimeFigureOut">
              <a:rPr lang="pl-PL"/>
              <a:pPr>
                <a:defRPr/>
              </a:pPr>
              <a:t>2014-05-31</a:t>
            </a:fld>
            <a:endParaRPr lang="pl-PL"/>
          </a:p>
        </p:txBody>
      </p:sp>
      <p:sp>
        <p:nvSpPr>
          <p:cNvPr id="4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642C04-E462-436A-BD9A-D9A3739195A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548DF9-DD40-4878-B0A7-674F182069A8}" type="datetimeFigureOut">
              <a:rPr lang="pl-PL"/>
              <a:pPr>
                <a:defRPr/>
              </a:pPr>
              <a:t>2014-05-31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1A226B-1678-436C-AFBB-36D54ACBBFA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6278563" y="6556375"/>
            <a:ext cx="213360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762AFC0A-EECD-4F9E-8DC6-8B29F44BB2D0}" type="datetimeFigureOut">
              <a:rPr lang="pl-PL"/>
              <a:pPr>
                <a:defRPr/>
              </a:pPr>
              <a:t>2014-05-31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1135063" y="6556375"/>
            <a:ext cx="514350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8410575" y="6556375"/>
            <a:ext cx="503238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99F8A518-79D8-418E-A3E9-2A6D5B082C1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pl-PL" noProof="0" smtClean="0"/>
              <a:t>Kliknij ikonę, aby dodać obraz</a:t>
            </a:r>
            <a:endParaRPr lang="en-US" noProof="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6108700" y="6556375"/>
            <a:ext cx="210185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AB3307ED-B7C2-4F14-B158-1F65143DBBA8}" type="datetimeFigureOut">
              <a:rPr lang="pl-PL"/>
              <a:pPr>
                <a:defRPr/>
              </a:pPr>
              <a:t>2014-05-31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1169988" y="6557963"/>
            <a:ext cx="4948237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8216900" y="6556375"/>
            <a:ext cx="366713" cy="301625"/>
          </a:xfrm>
        </p:spPr>
        <p:txBody>
          <a:bodyPr/>
          <a:lstStyle>
            <a:lvl1pPr algn="ctr">
              <a:defRPr sz="900"/>
            </a:lvl1pPr>
          </a:lstStyle>
          <a:p>
            <a:pPr>
              <a:defRPr/>
            </a:pPr>
            <a:fld id="{5A3DD626-3FEC-4EED-B0C9-11385269265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1B2A8-1E9F-4541-9CBF-7AA0A62D1F62}" type="datetimeFigureOut">
              <a:rPr lang="pl-PL"/>
              <a:pPr>
                <a:defRPr/>
              </a:pPr>
              <a:t>2014-05-31</a:t>
            </a:fld>
            <a:endParaRPr lang="pl-PL"/>
          </a:p>
        </p:txBody>
      </p:sp>
      <p:sp>
        <p:nvSpPr>
          <p:cNvPr id="5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AC2ABB-0D0B-44C7-B0A8-968214D09E3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212AF6-E1C9-4635-89C5-5AF8509DB40C}" type="datetimeFigureOut">
              <a:rPr lang="pl-PL"/>
              <a:pPr>
                <a:defRPr/>
              </a:pPr>
              <a:t>2014-05-31</a:t>
            </a:fld>
            <a:endParaRPr lang="pl-PL"/>
          </a:p>
        </p:txBody>
      </p:sp>
      <p:sp>
        <p:nvSpPr>
          <p:cNvPr id="5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7ADAC4-E8A6-43D9-A4D3-27295196F40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rójkąt prostokątny 10"/>
          <p:cNvSpPr/>
          <p:nvPr/>
        </p:nvSpPr>
        <p:spPr>
          <a:xfrm>
            <a:off x="6350" y="14288"/>
            <a:ext cx="9131300" cy="6837362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Łącznik prosty 7"/>
          <p:cNvCxnSpPr/>
          <p:nvPr/>
        </p:nvCxnSpPr>
        <p:spPr>
          <a:xfrm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8"/>
          <p:cNvCxnSpPr/>
          <p:nvPr/>
        </p:nvCxnSpPr>
        <p:spPr>
          <a:xfrm rot="10800000" flipV="1">
            <a:off x="6469063" y="4948238"/>
            <a:ext cx="2673350" cy="1900237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Symbol zastępczy tytułu 21"/>
          <p:cNvSpPr>
            <a:spLocks noGrp="1"/>
          </p:cNvSpPr>
          <p:nvPr>
            <p:ph type="title"/>
          </p:nvPr>
        </p:nvSpPr>
        <p:spPr>
          <a:xfrm>
            <a:off x="457200" y="268288"/>
            <a:ext cx="8229600" cy="1398587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1030" name="Symbol zastępczy tekstu 12"/>
          <p:cNvSpPr>
            <a:spLocks noGrp="1"/>
          </p:cNvSpPr>
          <p:nvPr>
            <p:ph type="body" idx="1"/>
          </p:nvPr>
        </p:nvSpPr>
        <p:spPr bwMode="auto">
          <a:xfrm>
            <a:off x="457200" y="1882775"/>
            <a:ext cx="82296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smtClean="0"/>
          </a:p>
        </p:txBody>
      </p:sp>
      <p:sp>
        <p:nvSpPr>
          <p:cNvPr id="14" name="Symbol zastępczy daty 13"/>
          <p:cNvSpPr>
            <a:spLocks noGrp="1"/>
          </p:cNvSpPr>
          <p:nvPr>
            <p:ph type="dt" sz="half" idx="2"/>
          </p:nvPr>
        </p:nvSpPr>
        <p:spPr>
          <a:xfrm>
            <a:off x="4791075" y="6481763"/>
            <a:ext cx="2133600" cy="3016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252FFAF-B40F-4A40-98A7-D7A0AFF54A36}" type="datetimeFigureOut">
              <a:rPr lang="pl-PL"/>
              <a:pPr>
                <a:defRPr/>
              </a:pPr>
              <a:t>2014-05-31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3"/>
          </p:nvPr>
        </p:nvSpPr>
        <p:spPr>
          <a:xfrm>
            <a:off x="457200" y="6481763"/>
            <a:ext cx="4259263" cy="3016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3" name="Symbol zastępczy numeru slajdu 22"/>
          <p:cNvSpPr>
            <a:spLocks noGrp="1"/>
          </p:cNvSpPr>
          <p:nvPr>
            <p:ph type="sldNum" sz="quarter" idx="4"/>
          </p:nvPr>
        </p:nvSpPr>
        <p:spPr>
          <a:xfrm>
            <a:off x="7589838" y="6481763"/>
            <a:ext cx="503237" cy="3016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54B869E-3024-4567-A9B6-F0D457885F6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1" r:id="rId4"/>
    <p:sldLayoutId id="2147483675" r:id="rId5"/>
    <p:sldLayoutId id="2147483670" r:id="rId6"/>
    <p:sldLayoutId id="2147483669" r:id="rId7"/>
    <p:sldLayoutId id="2147483676" r:id="rId8"/>
    <p:sldLayoutId id="2147483677" r:id="rId9"/>
    <p:sldLayoutId id="2147483668" r:id="rId10"/>
    <p:sldLayoutId id="2147483667" r:id="rId11"/>
  </p:sldLayoutIdLst>
  <p:txStyles>
    <p:titleStyle>
      <a:lvl1pPr marL="484188" algn="l" rtl="0" eaLnBrk="0" fontAlgn="base" hangingPunct="0">
        <a:spcBef>
          <a:spcPct val="0"/>
        </a:spcBef>
        <a:spcAft>
          <a:spcPct val="0"/>
        </a:spcAft>
        <a:defRPr sz="4200" kern="1200">
          <a:ln w="6350">
            <a:solidFill>
              <a:schemeClr val="accent1">
                <a:shade val="43000"/>
              </a:schemeClr>
            </a:solidFill>
          </a:ln>
          <a:solidFill>
            <a:srgbClr val="FF5C9C"/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marL="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2pPr>
      <a:lvl3pPr marL="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3pPr>
      <a:lvl4pPr marL="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4pPr>
      <a:lvl5pPr marL="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5pPr>
      <a:lvl6pPr marL="9413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6pPr>
      <a:lvl7pPr marL="13985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7pPr>
      <a:lvl8pPr marL="18557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8pPr>
      <a:lvl9pPr marL="23129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9pPr>
    </p:titleStyle>
    <p:bodyStyle>
      <a:lvl1pPr marL="447675" indent="-3825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325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5000"/>
        <a:buFont typeface="Verdana" pitchFamily="34" charset="0"/>
        <a:buChar char="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49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095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09550" algn="l" rtl="0" eaLnBrk="0" fontAlgn="base" hangingPunct="0">
        <a:spcBef>
          <a:spcPct val="20000"/>
        </a:spcBef>
        <a:spcAft>
          <a:spcPct val="0"/>
        </a:spcAft>
        <a:buClr>
          <a:srgbClr val="FF90B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s://www.google.pl/url?q=http://pl.marketgid.com/goods/546/16548/&amp;sa=U&amp;ei=g7FgU-PqCqKI7AaUioH4BA&amp;ved=0CEAQ9QEwBg&amp;usg=AFQjCNHQYQCts_lPkKdIIuTn9ETEBRcv4w" TargetMode="Externa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hyperlink" Target="https://www.google.pl/url?q=http://zdrowyswiat.pl/patelnia-beck-imperial-produkt-dla-wymagajacych&amp;sa=U&amp;ei=0rFgU92lJofG7Ab-nYDIDw&amp;ved=0CB8Q9QEwAA&amp;usg=AFQjCNGk7sa8UkI5LfHQGT4AHv0qsEz0yQ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https://encrypted-tbn0.gstatic.com/images?q=tbn:ANd9GcQlugWJCEf9Z7gAEabnsouBnuHNw4F8tx6DcTAr6ZVC7K53TIcEItP_5Q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hyperlink" Target="https://www.google.pl/url?q=http://www.weltbild.pl/prodiz-elektryczny_p10681153.html&amp;sa=U&amp;ei=Hr5gU5jjN4qs7Qb5wYFY&amp;ved=0CCcQ9QEwAg&amp;usg=AFQjCNGzVVZ6jeO0h0Lnd0gHG9nuNcmCwg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https://encrypted-tbn0.gstatic.com/images?q=tbn:ANd9GcSNOleMQdGYtyAxVyWyhbaOI4STavA1YSS39KGhOfoFYjfWqJydaEG71A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hyperlink" Target="https://www.google.pl/url?q=http://www.polskaporcelana.pl/produkt/640/bulionowka_alba_castel_nbc.html&amp;sa=U&amp;ei=f79gU82WHOLe7AaI9IGYCA&amp;ved=0CB8Q9QEwAA&amp;usg=AFQjCNGr6rLQq6KBqwYmUTwxoWC181U8BQ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https://encrypted-tbn0.gstatic.com/images?q=tbn:ANd9GcS02rV31y1Pgh7TDOH1KxNXGtRNzg-EEMojQjSQJSFFQm1FpYcNozddDME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7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71763" y="2852738"/>
            <a:ext cx="3987800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ytuł 1"/>
          <p:cNvSpPr>
            <a:spLocks noGrp="1"/>
          </p:cNvSpPr>
          <p:nvPr>
            <p:ph type="ctrTitle"/>
          </p:nvPr>
        </p:nvSpPr>
        <p:spPr>
          <a:xfrm>
            <a:off x="559594" y="762670"/>
            <a:ext cx="8062912" cy="1512168"/>
          </a:xfrm>
        </p:spPr>
        <p:txBody>
          <a:bodyPr>
            <a:normAutofit fontScale="90000"/>
          </a:bodyPr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pl-PL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/>
            </a:r>
            <a:br>
              <a:rPr lang="pl-PL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</a:rPr>
            </a:br>
            <a:r>
              <a:rPr lang="pl-PL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/>
            </a:r>
            <a:br>
              <a:rPr lang="pl-PL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</a:rPr>
            </a:br>
            <a:r>
              <a:rPr lang="pl-PL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/>
            </a:r>
            <a:br>
              <a:rPr lang="pl-PL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</a:rPr>
            </a:br>
            <a:r>
              <a:rPr lang="pl-PL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/>
            </a:r>
            <a:br>
              <a:rPr lang="pl-PL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</a:rPr>
            </a:br>
            <a:r>
              <a:rPr lang="pl-PL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/>
            </a:r>
            <a:br>
              <a:rPr lang="pl-PL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</a:rPr>
            </a:br>
            <a:r>
              <a:rPr lang="pl-PL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/>
            </a:r>
            <a:br>
              <a:rPr lang="pl-PL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</a:rPr>
            </a:br>
            <a:r>
              <a:rPr lang="pl-PL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SZKOLNY  TURNIEJ  </a:t>
            </a:r>
            <a:br>
              <a:rPr lang="pl-PL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</a:rPr>
            </a:br>
            <a:r>
              <a:rPr lang="pl-PL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GASTRONOMICZNY</a:t>
            </a:r>
            <a:r>
              <a:rPr lang="pl-PL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pl-PL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pl-PL" sz="31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SOSW  SOKÓŁKA</a:t>
            </a:r>
            <a:br>
              <a:rPr lang="pl-PL" sz="31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pl-PL" sz="31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14.05.2014r</a:t>
            </a:r>
            <a:endParaRPr lang="pl-PL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Pytanie  1.</a:t>
            </a:r>
            <a:endParaRPr lang="pl-PL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15362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722438"/>
            <a:ext cx="4038600" cy="4525962"/>
          </a:xfrm>
        </p:spPr>
        <p:txBody>
          <a:bodyPr/>
          <a:lstStyle/>
          <a:p>
            <a:pPr eaLnBrk="1" hangingPunct="1"/>
            <a:r>
              <a:rPr lang="pl-PL" b="1" smtClean="0"/>
              <a:t>Surowcem pochodzenia roślinnego jest:</a:t>
            </a:r>
          </a:p>
          <a:p>
            <a:pPr eaLnBrk="1" hangingPunct="1">
              <a:buFont typeface="Wingdings 2" pitchFamily="18" charset="2"/>
              <a:buNone/>
            </a:pPr>
            <a:endParaRPr lang="pl-PL" b="1" smtClean="0"/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a) granat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b) szczupak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c) ślimaki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d) Łopatka wieprzowa</a:t>
            </a:r>
          </a:p>
        </p:txBody>
      </p:sp>
      <p:pic>
        <p:nvPicPr>
          <p:cNvPr id="15363" name="Picture 2" descr="C:\Users\Monika\Desktop\testimage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580063" y="1268413"/>
            <a:ext cx="2952750" cy="1582737"/>
          </a:xfrm>
        </p:spPr>
      </p:pic>
      <p:pic>
        <p:nvPicPr>
          <p:cNvPr id="15364" name="Picture 3" descr="C:\Users\Monika\Desktop\beznazwy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43213" y="3213100"/>
            <a:ext cx="2735262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4" descr="C:\Users\Monika\Desktop\beznazwy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88125" y="3284538"/>
            <a:ext cx="20828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5" descr="C:\Users\Monika\Desktop\beznazwy3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48263" y="4581525"/>
            <a:ext cx="1944687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3600" b="1" dirty="0" smtClean="0">
                <a:solidFill>
                  <a:srgbClr val="FF0000"/>
                </a:solidFill>
              </a:rPr>
              <a:t>Pytanie  2.</a:t>
            </a:r>
            <a:br>
              <a:rPr lang="pl-PL" sz="3600" b="1" dirty="0" smtClean="0">
                <a:solidFill>
                  <a:srgbClr val="FF0000"/>
                </a:solidFill>
              </a:rPr>
            </a:br>
            <a:r>
              <a:rPr lang="pl-PL" sz="3600" b="1" dirty="0" smtClean="0">
                <a:solidFill>
                  <a:srgbClr val="FF0000"/>
                </a:solidFill>
              </a:rPr>
              <a:t>Zioła i przyprawy</a:t>
            </a:r>
            <a:br>
              <a:rPr lang="pl-PL" sz="3600" b="1" dirty="0" smtClean="0">
                <a:solidFill>
                  <a:srgbClr val="FF0000"/>
                </a:solidFill>
              </a:rPr>
            </a:br>
            <a:r>
              <a:rPr lang="pl-PL" sz="3600" b="1" dirty="0" smtClean="0">
                <a:solidFill>
                  <a:srgbClr val="FF0000"/>
                </a:solidFill>
              </a:rPr>
              <a:t>co to jest?</a:t>
            </a:r>
            <a:endParaRPr lang="pl-PL" sz="3600" b="1" dirty="0">
              <a:solidFill>
                <a:srgbClr val="FF0000"/>
              </a:solidFill>
            </a:endParaRPr>
          </a:p>
        </p:txBody>
      </p:sp>
      <p:sp>
        <p:nvSpPr>
          <p:cNvPr id="16386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/>
          <a:lstStyle/>
          <a:p>
            <a:pPr eaLnBrk="1" hangingPunct="1"/>
            <a:endParaRPr lang="pl-PL" smtClean="0"/>
          </a:p>
          <a:p>
            <a:pPr eaLnBrk="1" hangingPunct="1"/>
            <a:r>
              <a:rPr lang="pl-PL" smtClean="0"/>
              <a:t>Wybierz  jedną odpowiedź:</a:t>
            </a:r>
          </a:p>
          <a:p>
            <a:pPr eaLnBrk="1" hangingPunct="1"/>
            <a:endParaRPr lang="pl-PL" smtClean="0"/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a) mięta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b) liść laurowy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c) jałowiec</a:t>
            </a:r>
          </a:p>
          <a:p>
            <a:pPr eaLnBrk="1" hangingPunct="1"/>
            <a:endParaRPr lang="pl-PL" smtClean="0"/>
          </a:p>
        </p:txBody>
      </p:sp>
      <p:pic>
        <p:nvPicPr>
          <p:cNvPr id="16387" name="Picture 1" descr="C:\Users\Monika\Desktop\lisc-laurowy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827088" y="1762125"/>
            <a:ext cx="3457575" cy="2171700"/>
          </a:xfrm>
        </p:spPr>
      </p:pic>
      <p:pic>
        <p:nvPicPr>
          <p:cNvPr id="16388" name="Picture 2" descr="C:\Users\Monika\Desktop\laurow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0113" y="4437063"/>
            <a:ext cx="3348037" cy="213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Pytanie  3.</a:t>
            </a:r>
            <a:endParaRPr lang="pl-PL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17410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722438"/>
            <a:ext cx="4038600" cy="4525962"/>
          </a:xfrm>
        </p:spPr>
        <p:txBody>
          <a:bodyPr/>
          <a:lstStyle/>
          <a:p>
            <a:pPr eaLnBrk="1" hangingPunct="1"/>
            <a:r>
              <a:rPr lang="pl-PL" b="1" smtClean="0"/>
              <a:t>Tłuszczem pochodzenia zwierzęcego jest:</a:t>
            </a:r>
          </a:p>
          <a:p>
            <a:pPr eaLnBrk="1" hangingPunct="1"/>
            <a:endParaRPr lang="pl-PL" b="1" smtClean="0"/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a) olej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b) oliwa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c) masło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d) margaryna</a:t>
            </a:r>
          </a:p>
        </p:txBody>
      </p:sp>
      <p:pic>
        <p:nvPicPr>
          <p:cNvPr id="17411" name="Picture 2" descr="C:\Users\Monika\Desktop\beznazwy4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140200" y="1484313"/>
            <a:ext cx="1655763" cy="1714500"/>
          </a:xfrm>
        </p:spPr>
      </p:pic>
      <p:pic>
        <p:nvPicPr>
          <p:cNvPr id="17412" name="Picture 3" descr="C:\Users\Monika\Desktop\beznazwy5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43738" y="1268413"/>
            <a:ext cx="1287462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4" descr="C:\Users\Monika\Desktop\beznazwy6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63938" y="3644900"/>
            <a:ext cx="2160587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5" descr="C:\Users\Monika\Desktop\beznazwy8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59563" y="4365625"/>
            <a:ext cx="1884362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399032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3200" b="1" dirty="0" smtClean="0">
                <a:solidFill>
                  <a:srgbClr val="FF0000"/>
                </a:solidFill>
              </a:rPr>
              <a:t>Pytanie  4.</a:t>
            </a:r>
            <a:br>
              <a:rPr lang="pl-PL" sz="3200" b="1" dirty="0" smtClean="0">
                <a:solidFill>
                  <a:srgbClr val="FF0000"/>
                </a:solidFill>
              </a:rPr>
            </a:br>
            <a:r>
              <a:rPr lang="pl-PL" sz="3200" b="1" dirty="0" smtClean="0">
                <a:solidFill>
                  <a:srgbClr val="FF0000"/>
                </a:solidFill>
              </a:rPr>
              <a:t>Sprzęt i urządzenia</a:t>
            </a:r>
            <a:br>
              <a:rPr lang="pl-PL" sz="3200" b="1" dirty="0" smtClean="0">
                <a:solidFill>
                  <a:srgbClr val="FF0000"/>
                </a:solidFill>
              </a:rPr>
            </a:br>
            <a:r>
              <a:rPr lang="pl-PL" sz="3200" b="1" dirty="0" smtClean="0">
                <a:solidFill>
                  <a:srgbClr val="FF0000"/>
                </a:solidFill>
              </a:rPr>
              <a:t>Co to jest?</a:t>
            </a:r>
            <a:endParaRPr lang="pl-PL" sz="3200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1843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/>
          <a:lstStyle/>
          <a:p>
            <a:pPr eaLnBrk="1" hangingPunct="1"/>
            <a:endParaRPr lang="pl-PL" smtClean="0"/>
          </a:p>
          <a:p>
            <a:pPr eaLnBrk="1" hangingPunct="1"/>
            <a:r>
              <a:rPr lang="pl-PL" smtClean="0"/>
              <a:t>Wybierz  jedną odpowiedź:</a:t>
            </a:r>
          </a:p>
          <a:p>
            <a:pPr eaLnBrk="1" hangingPunct="1"/>
            <a:endParaRPr lang="pl-PL" smtClean="0"/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a) frytownica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b) gofrownica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c) szatkownica</a:t>
            </a:r>
          </a:p>
          <a:p>
            <a:pPr eaLnBrk="1" hangingPunct="1"/>
            <a:endParaRPr lang="pl-PL" smtClean="0"/>
          </a:p>
        </p:txBody>
      </p:sp>
      <p:pic>
        <p:nvPicPr>
          <p:cNvPr id="18435" name="Symbol zastępczy zawartości 4" descr="ANd9GcS1v46NecF59J9PYBymB3t2-dk4wxcLJH2abLU4Az3_XYLKNoFoss2ERAI">
            <a:hlinkClick r:id="rId2"/>
          </p:cNvPr>
          <p:cNvPicPr>
            <a:picLocks noGrp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900113" y="1989138"/>
            <a:ext cx="2376487" cy="302418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Pytanie  5.</a:t>
            </a:r>
            <a:br>
              <a:rPr lang="pl-PL" b="1" dirty="0" smtClean="0">
                <a:solidFill>
                  <a:srgbClr val="FF0000"/>
                </a:solidFill>
              </a:rPr>
            </a:br>
            <a:r>
              <a:rPr lang="pl-PL" b="1" dirty="0" smtClean="0">
                <a:solidFill>
                  <a:srgbClr val="FF0000"/>
                </a:solidFill>
              </a:rPr>
              <a:t>Zioła i przyprawy</a:t>
            </a:r>
            <a:br>
              <a:rPr lang="pl-PL" b="1" dirty="0" smtClean="0">
                <a:solidFill>
                  <a:srgbClr val="FF0000"/>
                </a:solidFill>
              </a:rPr>
            </a:br>
            <a:r>
              <a:rPr lang="pl-PL" b="1" dirty="0" smtClean="0">
                <a:solidFill>
                  <a:srgbClr val="FF0000"/>
                </a:solidFill>
              </a:rPr>
              <a:t>co to jest?</a:t>
            </a:r>
            <a:endParaRPr lang="pl-PL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19458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/>
          <a:lstStyle/>
          <a:p>
            <a:pPr eaLnBrk="1" hangingPunct="1"/>
            <a:r>
              <a:rPr lang="pl-PL" smtClean="0"/>
              <a:t>Wybierz  jedną odpowiedź:</a:t>
            </a:r>
          </a:p>
          <a:p>
            <a:pPr eaLnBrk="1" hangingPunct="1"/>
            <a:endParaRPr lang="pl-PL" smtClean="0"/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a) cynamon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b) imbir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c) goździki</a:t>
            </a:r>
          </a:p>
          <a:p>
            <a:pPr eaLnBrk="1" hangingPunct="1"/>
            <a:endParaRPr lang="pl-PL" smtClean="0"/>
          </a:p>
        </p:txBody>
      </p:sp>
      <p:pic>
        <p:nvPicPr>
          <p:cNvPr id="19459" name="Picture 1" descr="C:\Users\Monika\Desktop\gozdziki-przyprawa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84213" y="1916113"/>
            <a:ext cx="3614737" cy="2376487"/>
          </a:xfrm>
        </p:spPr>
      </p:pic>
      <p:pic>
        <p:nvPicPr>
          <p:cNvPr id="19460" name="Picture 2" descr="C:\Users\Monika\Desktop\gozdzik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76375" y="4508500"/>
            <a:ext cx="2125663" cy="159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073274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Pytanie  6.</a:t>
            </a:r>
            <a:endParaRPr lang="pl-PL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268413"/>
            <a:ext cx="4038600" cy="4979987"/>
          </a:xfrm>
        </p:spPr>
        <p:txBody>
          <a:bodyPr>
            <a:normAutofit lnSpcReduction="10000"/>
          </a:bodyPr>
          <a:lstStyle/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pl-PL" b="1" dirty="0" smtClean="0"/>
              <a:t>Podczas przechowywania mrożone truskawki uległy rozmrożeniu. W jakich warunkach przechowywano mrożonkę?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pl-PL" b="1" dirty="0" smtClean="0"/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l-PL" dirty="0" smtClean="0"/>
              <a:t>a) -18 C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l-PL" dirty="0" smtClean="0"/>
              <a:t>b) -10 C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l-PL" dirty="0" smtClean="0"/>
              <a:t>c) -5 C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l-PL" dirty="0" smtClean="0"/>
              <a:t>d) +2 C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pl-PL" b="1" dirty="0"/>
          </a:p>
        </p:txBody>
      </p:sp>
      <p:pic>
        <p:nvPicPr>
          <p:cNvPr id="20483" name="Picture 2" descr="C:\Users\Monika\Desktop\beznazwy9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6372225" y="692150"/>
            <a:ext cx="2303463" cy="3073400"/>
          </a:xfrm>
        </p:spPr>
      </p:pic>
      <p:pic>
        <p:nvPicPr>
          <p:cNvPr id="20484" name="Picture 3" descr="C:\Users\Monika\Desktop\beznazwy1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81325" y="3789363"/>
            <a:ext cx="3148013" cy="230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Pytanie 7.</a:t>
            </a:r>
            <a:endParaRPr lang="pl-PL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21506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722438"/>
            <a:ext cx="4038600" cy="4525962"/>
          </a:xfrm>
        </p:spPr>
        <p:txBody>
          <a:bodyPr/>
          <a:lstStyle/>
          <a:p>
            <a:pPr eaLnBrk="1" hangingPunct="1"/>
            <a:r>
              <a:rPr lang="pl-PL" b="1" smtClean="0"/>
              <a:t>Najwięcej jodu zawiera mięso:</a:t>
            </a:r>
          </a:p>
          <a:p>
            <a:pPr eaLnBrk="1" hangingPunct="1">
              <a:buFont typeface="Wingdings 2" pitchFamily="18" charset="2"/>
              <a:buNone/>
            </a:pPr>
            <a:endParaRPr lang="pl-PL" b="1" smtClean="0"/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a) baranie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b) drobiowe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c) wieprzowe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d) ryb morskich</a:t>
            </a:r>
          </a:p>
        </p:txBody>
      </p:sp>
      <p:pic>
        <p:nvPicPr>
          <p:cNvPr id="21507" name="Picture 2" descr="C:\Users\Monika\Desktop\beznazwy11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6372225" y="476250"/>
            <a:ext cx="2400300" cy="1800225"/>
          </a:xfrm>
        </p:spPr>
      </p:pic>
      <p:pic>
        <p:nvPicPr>
          <p:cNvPr id="21508" name="Picture 3" descr="C:\Users\Monika\Desktop\beznazwy1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35375" y="2349500"/>
            <a:ext cx="2576513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4" descr="C:\Users\Monika\Desktop\beznazwy13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43663" y="3141663"/>
            <a:ext cx="2376487" cy="218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5" descr="C:\Users\Monika\Desktop\beznazwy14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48038" y="4349750"/>
            <a:ext cx="2592387" cy="183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21729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4000" b="1" dirty="0" smtClean="0">
                <a:solidFill>
                  <a:srgbClr val="FF0000"/>
                </a:solidFill>
              </a:rPr>
              <a:t/>
            </a:r>
            <a:br>
              <a:rPr lang="pl-PL" sz="4000" b="1" dirty="0" smtClean="0">
                <a:solidFill>
                  <a:srgbClr val="FF0000"/>
                </a:solidFill>
              </a:rPr>
            </a:br>
            <a:r>
              <a:rPr lang="pl-PL" sz="4000" b="1" dirty="0" smtClean="0">
                <a:solidFill>
                  <a:srgbClr val="FF0000"/>
                </a:solidFill>
              </a:rPr>
              <a:t>Pytanie  8.</a:t>
            </a:r>
            <a:br>
              <a:rPr lang="pl-PL" sz="4000" b="1" dirty="0" smtClean="0">
                <a:solidFill>
                  <a:srgbClr val="FF0000"/>
                </a:solidFill>
              </a:rPr>
            </a:br>
            <a:r>
              <a:rPr lang="pl-PL" sz="4000" b="1" dirty="0" smtClean="0">
                <a:solidFill>
                  <a:srgbClr val="FF0000"/>
                </a:solidFill>
              </a:rPr>
              <a:t>Sprzęt i urządzenia</a:t>
            </a:r>
            <a:br>
              <a:rPr lang="pl-PL" sz="4000" b="1" dirty="0" smtClean="0">
                <a:solidFill>
                  <a:srgbClr val="FF0000"/>
                </a:solidFill>
              </a:rPr>
            </a:br>
            <a:r>
              <a:rPr lang="pl-PL" sz="4000" b="1" dirty="0" smtClean="0">
                <a:solidFill>
                  <a:srgbClr val="FF0000"/>
                </a:solidFill>
              </a:rPr>
              <a:t>Co to jest?</a:t>
            </a:r>
            <a:r>
              <a:rPr lang="pl-PL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/>
            </a:r>
            <a:br>
              <a:rPr lang="pl-PL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endParaRPr lang="pl-PL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22530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/>
          <a:lstStyle/>
          <a:p>
            <a:pPr eaLnBrk="1" hangingPunct="1"/>
            <a:endParaRPr lang="pl-PL" smtClean="0"/>
          </a:p>
          <a:p>
            <a:pPr eaLnBrk="1" hangingPunct="1"/>
            <a:r>
              <a:rPr lang="pl-PL" smtClean="0"/>
              <a:t>Wybierz  jedną odpowiedź:</a:t>
            </a:r>
          </a:p>
          <a:p>
            <a:pPr eaLnBrk="1" hangingPunct="1"/>
            <a:endParaRPr lang="pl-PL" smtClean="0"/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a) rondel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b) patelnia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c) garnek</a:t>
            </a:r>
          </a:p>
        </p:txBody>
      </p:sp>
      <p:pic>
        <p:nvPicPr>
          <p:cNvPr id="22531" name="Symbol zastępczy zawartości 4" descr="https://encrypted-tbn0.gstatic.com/images?q=tbn:ANd9GcQlugWJCEf9Z7gAEabnsouBnuHNw4F8tx6DcTAr6ZVC7K53TIcEItP_5Q">
            <a:hlinkClick r:id="rId2"/>
          </p:cNvPr>
          <p:cNvPicPr>
            <a:picLocks noGrp="1"/>
          </p:cNvPicPr>
          <p:nvPr>
            <p:ph sz="half" idx="1"/>
          </p:nvPr>
        </p:nvPicPr>
        <p:blipFill>
          <a:blip r:embed="rId3" r:link="rId4"/>
          <a:srcRect/>
          <a:stretch>
            <a:fillRect/>
          </a:stretch>
        </p:blipFill>
        <p:spPr>
          <a:xfrm>
            <a:off x="900113" y="2205038"/>
            <a:ext cx="3074987" cy="31686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Pytanie  9.</a:t>
            </a:r>
            <a:endParaRPr lang="pl-PL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23554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484313"/>
            <a:ext cx="4038600" cy="4764087"/>
          </a:xfrm>
        </p:spPr>
        <p:txBody>
          <a:bodyPr/>
          <a:lstStyle/>
          <a:p>
            <a:pPr eaLnBrk="1" hangingPunct="1"/>
            <a:r>
              <a:rPr lang="pl-PL" b="1" smtClean="0"/>
              <a:t>Którą zupę należy zagęścić zasmażką?</a:t>
            </a:r>
          </a:p>
          <a:p>
            <a:pPr eaLnBrk="1" hangingPunct="1"/>
            <a:endParaRPr lang="pl-PL" b="1" smtClean="0"/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a) żurek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b) krupnik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c) chłodnik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d) grzybowa</a:t>
            </a:r>
          </a:p>
        </p:txBody>
      </p:sp>
      <p:pic>
        <p:nvPicPr>
          <p:cNvPr id="23555" name="Picture 2" descr="C:\Users\Monika\Desktop\beznazwy15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6227763" y="692150"/>
            <a:ext cx="2044700" cy="2735263"/>
          </a:xfrm>
        </p:spPr>
      </p:pic>
      <p:pic>
        <p:nvPicPr>
          <p:cNvPr id="23556" name="Picture 3" descr="C:\Users\Monika\Desktop\beznazwy16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9113" y="2565400"/>
            <a:ext cx="2433637" cy="184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4" descr="C:\Users\Monika\Desktop\beznazwy17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40425" y="4221163"/>
            <a:ext cx="2381250" cy="178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Picture 5" descr="C:\Users\Monika\Desktop\beznazwy18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35150" y="4797425"/>
            <a:ext cx="24003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Pytanie  10.</a:t>
            </a:r>
            <a:br>
              <a:rPr lang="pl-PL" b="1" dirty="0" smtClean="0">
                <a:solidFill>
                  <a:srgbClr val="FF0000"/>
                </a:solidFill>
              </a:rPr>
            </a:br>
            <a:r>
              <a:rPr lang="pl-PL" b="1" dirty="0" smtClean="0">
                <a:solidFill>
                  <a:srgbClr val="FF0000"/>
                </a:solidFill>
              </a:rPr>
              <a:t>Zioła i przyprawy</a:t>
            </a:r>
            <a:br>
              <a:rPr lang="pl-PL" b="1" dirty="0" smtClean="0">
                <a:solidFill>
                  <a:srgbClr val="FF0000"/>
                </a:solidFill>
              </a:rPr>
            </a:br>
            <a:r>
              <a:rPr lang="pl-PL" b="1" dirty="0" smtClean="0">
                <a:solidFill>
                  <a:srgbClr val="FF0000"/>
                </a:solidFill>
              </a:rPr>
              <a:t>co to jest?</a:t>
            </a:r>
            <a:endParaRPr lang="pl-PL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24578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/>
          <a:lstStyle/>
          <a:p>
            <a:pPr eaLnBrk="1" hangingPunct="1"/>
            <a:endParaRPr lang="pl-PL" smtClean="0"/>
          </a:p>
          <a:p>
            <a:pPr eaLnBrk="1" hangingPunct="1"/>
            <a:r>
              <a:rPr lang="pl-PL" smtClean="0"/>
              <a:t>Wybierz  jedną odpowiedź:</a:t>
            </a:r>
          </a:p>
          <a:p>
            <a:pPr eaLnBrk="1" hangingPunct="1"/>
            <a:endParaRPr lang="pl-PL" smtClean="0"/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a) mięta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b) koper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c) bazylia</a:t>
            </a:r>
          </a:p>
          <a:p>
            <a:pPr eaLnBrk="1" hangingPunct="1"/>
            <a:endParaRPr lang="pl-PL" smtClean="0"/>
          </a:p>
        </p:txBody>
      </p:sp>
      <p:pic>
        <p:nvPicPr>
          <p:cNvPr id="24579" name="Picture 1" descr="C:\Users\Monika\Desktop\koperek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827088" y="1412875"/>
            <a:ext cx="1947862" cy="3297238"/>
          </a:xfrm>
        </p:spPr>
      </p:pic>
      <p:pic>
        <p:nvPicPr>
          <p:cNvPr id="24580" name="Picture 2" descr="C:\Users\Monika\Desktop\kop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08175" y="5157788"/>
            <a:ext cx="1838325" cy="138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Pytanie  11.</a:t>
            </a:r>
            <a:endParaRPr lang="pl-PL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25602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28775"/>
            <a:ext cx="4038600" cy="4619625"/>
          </a:xfrm>
        </p:spPr>
        <p:txBody>
          <a:bodyPr/>
          <a:lstStyle/>
          <a:p>
            <a:pPr eaLnBrk="1" hangingPunct="1"/>
            <a:r>
              <a:rPr lang="pl-PL" b="1" smtClean="0"/>
              <a:t>Deski zielonego koloru należy zastosować do obróbki wstępnej:</a:t>
            </a:r>
          </a:p>
          <a:p>
            <a:pPr eaLnBrk="1" hangingPunct="1">
              <a:buFont typeface="Wingdings 2" pitchFamily="18" charset="2"/>
              <a:buNone/>
            </a:pPr>
            <a:endParaRPr lang="pl-PL" b="1" smtClean="0"/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a) drobiu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b) warzyw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c) ryb i owoców morza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d) mięsa</a:t>
            </a:r>
          </a:p>
        </p:txBody>
      </p:sp>
      <p:pic>
        <p:nvPicPr>
          <p:cNvPr id="25603" name="Picture 2" descr="C:\Users\Monika\Desktop\beznazwy19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6300788" y="549275"/>
            <a:ext cx="2576512" cy="1931988"/>
          </a:xfrm>
        </p:spPr>
      </p:pic>
      <p:pic>
        <p:nvPicPr>
          <p:cNvPr id="25604" name="Picture 3" descr="C:\Users\Monika\Desktop\beznazwy2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80050" y="2852738"/>
            <a:ext cx="2763838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4" descr="C:\Users\Monika\Desktop\beznazwy2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32138" y="3429000"/>
            <a:ext cx="1776412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Picture 5" descr="C:\Users\Monika\Desktop\beznazwy22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63938" y="5157788"/>
            <a:ext cx="1871662" cy="140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Picture 6" descr="C:\Users\Monika\Desktop\beznazwy23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940425" y="5129213"/>
            <a:ext cx="2517775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3600" b="1" dirty="0" smtClean="0">
                <a:solidFill>
                  <a:srgbClr val="FF0000"/>
                </a:solidFill>
              </a:rPr>
              <a:t>Pytanie  12.</a:t>
            </a:r>
            <a:br>
              <a:rPr lang="pl-PL" sz="3600" b="1" dirty="0" smtClean="0">
                <a:solidFill>
                  <a:srgbClr val="FF0000"/>
                </a:solidFill>
              </a:rPr>
            </a:br>
            <a:r>
              <a:rPr lang="pl-PL" sz="3600" b="1" dirty="0" smtClean="0">
                <a:solidFill>
                  <a:srgbClr val="FF0000"/>
                </a:solidFill>
              </a:rPr>
              <a:t>Zioła i przyprawy</a:t>
            </a:r>
            <a:br>
              <a:rPr lang="pl-PL" sz="3600" b="1" dirty="0" smtClean="0">
                <a:solidFill>
                  <a:srgbClr val="FF0000"/>
                </a:solidFill>
              </a:rPr>
            </a:br>
            <a:r>
              <a:rPr lang="pl-PL" sz="3600" b="1" dirty="0" smtClean="0">
                <a:solidFill>
                  <a:srgbClr val="FF0000"/>
                </a:solidFill>
              </a:rPr>
              <a:t>co to jest?</a:t>
            </a:r>
            <a:endParaRPr lang="pl-PL" sz="3600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26626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/>
          <a:lstStyle/>
          <a:p>
            <a:pPr eaLnBrk="1" hangingPunct="1"/>
            <a:endParaRPr lang="pl-PL" smtClean="0"/>
          </a:p>
          <a:p>
            <a:pPr eaLnBrk="1" hangingPunct="1"/>
            <a:r>
              <a:rPr lang="pl-PL" smtClean="0"/>
              <a:t>Wybierz  jedną odpowiedź:</a:t>
            </a:r>
          </a:p>
          <a:p>
            <a:pPr eaLnBrk="1" hangingPunct="1"/>
            <a:endParaRPr lang="pl-PL" smtClean="0"/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a) cebula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b) czosnek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c)  imbir</a:t>
            </a:r>
          </a:p>
          <a:p>
            <a:pPr eaLnBrk="1" hangingPunct="1"/>
            <a:endParaRPr lang="pl-PL" smtClean="0"/>
          </a:p>
        </p:txBody>
      </p:sp>
      <p:pic>
        <p:nvPicPr>
          <p:cNvPr id="26627" name="Picture 2" descr="C:\Users\Monika\Desktop\czosnek-bialy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68313" y="2060575"/>
            <a:ext cx="3175000" cy="2349500"/>
          </a:xfrm>
        </p:spPr>
      </p:pic>
      <p:pic>
        <p:nvPicPr>
          <p:cNvPr id="26628" name="Picture 3" descr="C:\Users\Monika\Desktop\czosne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42988" y="4797425"/>
            <a:ext cx="2305050" cy="173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Pytanie  13.</a:t>
            </a:r>
            <a:endParaRPr lang="pl-PL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27650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722438"/>
            <a:ext cx="4038600" cy="4525962"/>
          </a:xfrm>
        </p:spPr>
        <p:txBody>
          <a:bodyPr/>
          <a:lstStyle/>
          <a:p>
            <a:pPr eaLnBrk="1" hangingPunct="1"/>
            <a:r>
              <a:rPr lang="pl-PL" b="1" smtClean="0"/>
              <a:t>Mąkę należy przechowywać w magazynie:</a:t>
            </a:r>
          </a:p>
          <a:p>
            <a:pPr eaLnBrk="1" hangingPunct="1">
              <a:buFont typeface="Wingdings 2" pitchFamily="18" charset="2"/>
              <a:buNone/>
            </a:pPr>
            <a:endParaRPr lang="pl-PL" b="1" smtClean="0"/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a) chłodzonym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b) Artykułów suchych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c) Warzyw i owoców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d) ziemniaków</a:t>
            </a:r>
          </a:p>
        </p:txBody>
      </p:sp>
      <p:pic>
        <p:nvPicPr>
          <p:cNvPr id="27651" name="Picture 2" descr="C:\Users\Monika\Desktop\beznazwy24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140200" y="4076700"/>
            <a:ext cx="2087563" cy="2297113"/>
          </a:xfrm>
        </p:spPr>
      </p:pic>
      <p:pic>
        <p:nvPicPr>
          <p:cNvPr id="27652" name="Picture 3" descr="C:\Users\Monika\Desktop\beznazwy26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16688" y="915988"/>
            <a:ext cx="2273300" cy="278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Pytanie  14.</a:t>
            </a:r>
            <a:endParaRPr lang="pl-PL" b="1" dirty="0">
              <a:solidFill>
                <a:srgbClr val="FF0000"/>
              </a:solidFill>
            </a:endParaRPr>
          </a:p>
        </p:txBody>
      </p:sp>
      <p:sp>
        <p:nvSpPr>
          <p:cNvPr id="29698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722438"/>
            <a:ext cx="4038600" cy="4525962"/>
          </a:xfrm>
        </p:spPr>
        <p:txBody>
          <a:bodyPr/>
          <a:lstStyle/>
          <a:p>
            <a:pPr eaLnBrk="1" hangingPunct="1"/>
            <a:r>
              <a:rPr lang="pl-PL" b="1" smtClean="0"/>
              <a:t>Warzywa cebulowe to:</a:t>
            </a:r>
          </a:p>
          <a:p>
            <a:pPr eaLnBrk="1" hangingPunct="1">
              <a:buFont typeface="Wingdings 2" pitchFamily="18" charset="2"/>
              <a:buNone/>
            </a:pPr>
            <a:endParaRPr lang="pl-PL" smtClean="0"/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a) por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b) szpinak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c) kapusta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d) marchew</a:t>
            </a:r>
          </a:p>
        </p:txBody>
      </p:sp>
      <p:pic>
        <p:nvPicPr>
          <p:cNvPr id="29699" name="Picture 2" descr="C:\Users\Monika\Desktop\por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289425" y="1412875"/>
            <a:ext cx="2924175" cy="1511300"/>
          </a:xfrm>
        </p:spPr>
      </p:pic>
      <p:pic>
        <p:nvPicPr>
          <p:cNvPr id="29700" name="Picture 2" descr="C:\Users\Monika\Desktop\marchew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1863" y="4941888"/>
            <a:ext cx="2232025" cy="1487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1" name="Picture 3" descr="C:\Users\Monika\Desktop\szpinak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88125" y="3141663"/>
            <a:ext cx="2146300" cy="158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2" name="Picture 4" descr="C:\Users\Monika\Desktop\kapusta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19475" y="3500438"/>
            <a:ext cx="2008188" cy="1506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Pytanie  15.</a:t>
            </a:r>
            <a:br>
              <a:rPr lang="pl-PL" b="1" dirty="0" smtClean="0">
                <a:solidFill>
                  <a:srgbClr val="FF0000"/>
                </a:solidFill>
              </a:rPr>
            </a:br>
            <a:r>
              <a:rPr lang="pl-PL" b="1" dirty="0" smtClean="0">
                <a:solidFill>
                  <a:srgbClr val="FF0000"/>
                </a:solidFill>
              </a:rPr>
              <a:t>Sprzęt i urządzenia</a:t>
            </a:r>
            <a:br>
              <a:rPr lang="pl-PL" b="1" dirty="0" smtClean="0">
                <a:solidFill>
                  <a:srgbClr val="FF0000"/>
                </a:solidFill>
              </a:rPr>
            </a:br>
            <a:r>
              <a:rPr lang="pl-PL" b="1" dirty="0" smtClean="0">
                <a:solidFill>
                  <a:srgbClr val="FF0000"/>
                </a:solidFill>
              </a:rPr>
              <a:t>Co to jest?</a:t>
            </a:r>
            <a:endParaRPr lang="pl-PL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30722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/>
          <a:lstStyle/>
          <a:p>
            <a:pPr eaLnBrk="1" hangingPunct="1"/>
            <a:endParaRPr lang="pl-PL" smtClean="0"/>
          </a:p>
          <a:p>
            <a:pPr eaLnBrk="1" hangingPunct="1"/>
            <a:r>
              <a:rPr lang="pl-PL" smtClean="0"/>
              <a:t>Wybierz  jedną odpowiedź:</a:t>
            </a:r>
          </a:p>
          <a:p>
            <a:pPr eaLnBrk="1" hangingPunct="1"/>
            <a:endParaRPr lang="pl-PL" smtClean="0"/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a) blacha do pieczenia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b) prodiż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c) duży garnek</a:t>
            </a:r>
          </a:p>
          <a:p>
            <a:pPr eaLnBrk="1" hangingPunct="1"/>
            <a:endParaRPr lang="pl-PL" smtClean="0"/>
          </a:p>
        </p:txBody>
      </p:sp>
      <p:pic>
        <p:nvPicPr>
          <p:cNvPr id="30723" name="Symbol zastępczy zawartości 4" descr="https://encrypted-tbn0.gstatic.com/images?q=tbn:ANd9GcSNOleMQdGYtyAxVyWyhbaOI4STavA1YSS39KGhOfoFYjfWqJydaEG71A">
            <a:hlinkClick r:id="rId2"/>
          </p:cNvPr>
          <p:cNvPicPr>
            <a:picLocks noGrp="1"/>
          </p:cNvPicPr>
          <p:nvPr>
            <p:ph sz="half" idx="1"/>
          </p:nvPr>
        </p:nvPicPr>
        <p:blipFill>
          <a:blip r:embed="rId3" r:link="rId4"/>
          <a:srcRect/>
          <a:stretch>
            <a:fillRect/>
          </a:stretch>
        </p:blipFill>
        <p:spPr>
          <a:xfrm>
            <a:off x="755650" y="2492375"/>
            <a:ext cx="3384550" cy="266541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Pytanie  16.</a:t>
            </a:r>
            <a:endParaRPr lang="pl-PL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31746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722438"/>
            <a:ext cx="4038600" cy="4525962"/>
          </a:xfrm>
        </p:spPr>
        <p:txBody>
          <a:bodyPr/>
          <a:lstStyle/>
          <a:p>
            <a:pPr eaLnBrk="1" hangingPunct="1"/>
            <a:r>
              <a:rPr lang="pl-PL" b="1" smtClean="0"/>
              <a:t>Kasza krakowska otrzymywana jest z:</a:t>
            </a:r>
          </a:p>
          <a:p>
            <a:pPr eaLnBrk="1" hangingPunct="1"/>
            <a:endParaRPr lang="pl-PL" b="1" smtClean="0"/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a) jęczmienia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b) pszenicy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c) prosa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d) gryki</a:t>
            </a:r>
          </a:p>
        </p:txBody>
      </p:sp>
      <p:pic>
        <p:nvPicPr>
          <p:cNvPr id="31747" name="Picture 2" descr="C:\Users\Monika\Desktop\beznazwy28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724525" y="1341438"/>
            <a:ext cx="1727200" cy="1727200"/>
          </a:xfrm>
        </p:spPr>
      </p:pic>
      <p:pic>
        <p:nvPicPr>
          <p:cNvPr id="31748" name="Picture 3" descr="C:\Users\Monika\Desktop\beznazwy29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32138" y="3213100"/>
            <a:ext cx="2081212" cy="2081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Picture 4" descr="C:\Users\Monika\Desktop\beznazwy30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43663" y="4149725"/>
            <a:ext cx="1865312" cy="186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Pytanie 17.</a:t>
            </a:r>
            <a:br>
              <a:rPr lang="pl-PL" b="1" dirty="0" smtClean="0">
                <a:solidFill>
                  <a:srgbClr val="FF0000"/>
                </a:solidFill>
              </a:rPr>
            </a:br>
            <a:r>
              <a:rPr lang="pl-PL" b="1" dirty="0" smtClean="0">
                <a:solidFill>
                  <a:srgbClr val="FF0000"/>
                </a:solidFill>
              </a:rPr>
              <a:t>Zioła i przyprawy</a:t>
            </a:r>
            <a:br>
              <a:rPr lang="pl-PL" b="1" dirty="0" smtClean="0">
                <a:solidFill>
                  <a:srgbClr val="FF0000"/>
                </a:solidFill>
              </a:rPr>
            </a:br>
            <a:r>
              <a:rPr lang="pl-PL" b="1" dirty="0" smtClean="0">
                <a:solidFill>
                  <a:srgbClr val="FF0000"/>
                </a:solidFill>
              </a:rPr>
              <a:t>co to jest?</a:t>
            </a:r>
            <a:endParaRPr lang="pl-PL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32770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/>
          <a:lstStyle/>
          <a:p>
            <a:pPr eaLnBrk="1" hangingPunct="1"/>
            <a:endParaRPr lang="pl-PL" smtClean="0"/>
          </a:p>
          <a:p>
            <a:pPr eaLnBrk="1" hangingPunct="1"/>
            <a:r>
              <a:rPr lang="pl-PL" smtClean="0"/>
              <a:t>Wybierz  jedną odpowiedź:</a:t>
            </a:r>
          </a:p>
          <a:p>
            <a:pPr eaLnBrk="1" hangingPunct="1"/>
            <a:endParaRPr lang="pl-PL" smtClean="0"/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a) imbir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b) kminek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c) wanilia</a:t>
            </a:r>
          </a:p>
        </p:txBody>
      </p:sp>
      <p:pic>
        <p:nvPicPr>
          <p:cNvPr id="32771" name="Picture 2" descr="C:\Users\Monika\Desktop\wanilia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68313" y="1166813"/>
            <a:ext cx="2447925" cy="3275012"/>
          </a:xfrm>
        </p:spPr>
      </p:pic>
      <p:pic>
        <p:nvPicPr>
          <p:cNvPr id="32772" name="Picture 5" descr="C:\Users\Monika\Desktop\wanilia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7088" y="4797425"/>
            <a:ext cx="3175000" cy="139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Pytanie  18.</a:t>
            </a:r>
            <a:endParaRPr lang="pl-PL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33794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722438"/>
            <a:ext cx="4038600" cy="4525962"/>
          </a:xfrm>
        </p:spPr>
        <p:txBody>
          <a:bodyPr/>
          <a:lstStyle/>
          <a:p>
            <a:pPr eaLnBrk="1" hangingPunct="1"/>
            <a:r>
              <a:rPr lang="pl-PL" b="1" smtClean="0"/>
              <a:t>Bemar to urządzenie służące do:</a:t>
            </a:r>
          </a:p>
          <a:p>
            <a:pPr eaLnBrk="1" hangingPunct="1"/>
            <a:endParaRPr lang="pl-PL" b="1" smtClean="0"/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a) gotowania wody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b) wyparzania naczyń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c) przechowywania gorących potraw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d) wyrabiania mięsnej masy mielonej</a:t>
            </a:r>
          </a:p>
        </p:txBody>
      </p:sp>
      <p:pic>
        <p:nvPicPr>
          <p:cNvPr id="33795" name="Picture 2" descr="C:\Users\Monika\Desktop\beznazwy31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757863" y="1557338"/>
            <a:ext cx="2709862" cy="1792287"/>
          </a:xfrm>
        </p:spPr>
      </p:pic>
      <p:pic>
        <p:nvPicPr>
          <p:cNvPr id="33796" name="Picture 3" descr="C:\Users\Monika\Desktop\beznazwy3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4221163"/>
            <a:ext cx="2522538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Pytanie  19.</a:t>
            </a:r>
            <a:endParaRPr lang="pl-PL" b="1" dirty="0">
              <a:solidFill>
                <a:srgbClr val="FF000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722438"/>
            <a:ext cx="4038600" cy="4525962"/>
          </a:xfrm>
        </p:spPr>
        <p:txBody>
          <a:bodyPr>
            <a:normAutofit fontScale="92500" lnSpcReduction="10000"/>
          </a:bodyPr>
          <a:lstStyle/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pl-PL" b="1" dirty="0" smtClean="0"/>
              <a:t>Obrane lub rozdrobnione jabłka należy zabezpieczyć przed ciemnieniem poprzez: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pl-PL" b="1" dirty="0" smtClean="0"/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l-PL" dirty="0" smtClean="0"/>
              <a:t>a)Wstawienie do lodówki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l-PL" dirty="0" smtClean="0"/>
              <a:t>b)Zalanie wodą z olejem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l-PL" dirty="0" smtClean="0"/>
              <a:t>c)Skropienie sokiem z cytryny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l-PL" dirty="0" smtClean="0"/>
              <a:t>d)Zawinięcie w folię aluminiową</a:t>
            </a:r>
            <a:endParaRPr lang="pl-PL" dirty="0"/>
          </a:p>
        </p:txBody>
      </p:sp>
      <p:pic>
        <p:nvPicPr>
          <p:cNvPr id="34819" name="Picture 2" descr="C:\Users\Monika\Desktop\jabłka pokrojone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283075" y="1700213"/>
            <a:ext cx="2066925" cy="1368425"/>
          </a:xfrm>
        </p:spPr>
      </p:pic>
      <p:pic>
        <p:nvPicPr>
          <p:cNvPr id="34820" name="Picture 3" descr="C:\Users\Monika\Desktop\jabłka pokrojone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9925" y="3573463"/>
            <a:ext cx="1895475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1" name="Picture 4" descr="C:\Users\Monika\Desktop\jabłka4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4724400"/>
            <a:ext cx="2208213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2" name="Picture 5" descr="C:\Users\Monika\Desktop\jabłka5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04025" y="620713"/>
            <a:ext cx="2054225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3600" b="1" dirty="0" smtClean="0">
                <a:solidFill>
                  <a:srgbClr val="FF0000"/>
                </a:solidFill>
              </a:rPr>
              <a:t>Pytanie  20.</a:t>
            </a:r>
            <a:br>
              <a:rPr lang="pl-PL" sz="3600" b="1" dirty="0" smtClean="0">
                <a:solidFill>
                  <a:srgbClr val="FF0000"/>
                </a:solidFill>
              </a:rPr>
            </a:br>
            <a:r>
              <a:rPr lang="pl-PL" sz="3600" b="1" dirty="0" smtClean="0">
                <a:solidFill>
                  <a:srgbClr val="FF0000"/>
                </a:solidFill>
              </a:rPr>
              <a:t>Sprzęt i urządzenia</a:t>
            </a:r>
            <a:br>
              <a:rPr lang="pl-PL" sz="3600" b="1" dirty="0" smtClean="0">
                <a:solidFill>
                  <a:srgbClr val="FF0000"/>
                </a:solidFill>
              </a:rPr>
            </a:br>
            <a:r>
              <a:rPr lang="pl-PL" sz="3600" b="1" dirty="0" smtClean="0">
                <a:solidFill>
                  <a:srgbClr val="FF0000"/>
                </a:solidFill>
              </a:rPr>
              <a:t>Co to jest?</a:t>
            </a:r>
            <a:endParaRPr lang="pl-PL" sz="3600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35842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/>
          <a:lstStyle/>
          <a:p>
            <a:pPr eaLnBrk="1" hangingPunct="1"/>
            <a:endParaRPr lang="pl-PL" smtClean="0"/>
          </a:p>
          <a:p>
            <a:pPr eaLnBrk="1" hangingPunct="1"/>
            <a:r>
              <a:rPr lang="pl-PL" smtClean="0"/>
              <a:t>Wybierz  jedną odpowiedź:</a:t>
            </a:r>
          </a:p>
          <a:p>
            <a:pPr eaLnBrk="1" hangingPunct="1"/>
            <a:endParaRPr lang="pl-PL" smtClean="0"/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a) filiżanka do kawy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b) bulionówka 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c) talerz</a:t>
            </a:r>
          </a:p>
          <a:p>
            <a:pPr eaLnBrk="1" hangingPunct="1"/>
            <a:endParaRPr lang="pl-PL" smtClean="0"/>
          </a:p>
          <a:p>
            <a:pPr eaLnBrk="1" hangingPunct="1"/>
            <a:endParaRPr lang="pl-PL" smtClean="0"/>
          </a:p>
        </p:txBody>
      </p:sp>
      <p:pic>
        <p:nvPicPr>
          <p:cNvPr id="35843" name="Symbol zastępczy zawartości 4" descr="https://encrypted-tbn0.gstatic.com/images?q=tbn:ANd9GcS02rV31y1Pgh7TDOH1KxNXGtRNzg-EEMojQjSQJSFFQm1FpYcNozddDME">
            <a:hlinkClick r:id="rId2"/>
          </p:cNvPr>
          <p:cNvPicPr>
            <a:picLocks noGrp="1"/>
          </p:cNvPicPr>
          <p:nvPr>
            <p:ph sz="half" idx="1"/>
          </p:nvPr>
        </p:nvPicPr>
        <p:blipFill>
          <a:blip r:embed="rId3" r:link="rId4"/>
          <a:srcRect/>
          <a:stretch>
            <a:fillRect/>
          </a:stretch>
        </p:blipFill>
        <p:spPr>
          <a:xfrm>
            <a:off x="827088" y="2492375"/>
            <a:ext cx="3186112" cy="21812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4000" b="1" dirty="0" smtClean="0">
                <a:solidFill>
                  <a:srgbClr val="FF0000"/>
                </a:solidFill>
              </a:rPr>
              <a:t>Pytanie  21.</a:t>
            </a:r>
            <a:br>
              <a:rPr lang="pl-PL" sz="4000" b="1" dirty="0" smtClean="0">
                <a:solidFill>
                  <a:srgbClr val="FF0000"/>
                </a:solidFill>
              </a:rPr>
            </a:br>
            <a:r>
              <a:rPr lang="pl-PL" sz="4000" b="1" dirty="0" smtClean="0">
                <a:solidFill>
                  <a:srgbClr val="FF0000"/>
                </a:solidFill>
              </a:rPr>
              <a:t>Zioła i przyprawy</a:t>
            </a:r>
            <a:br>
              <a:rPr lang="pl-PL" sz="4000" b="1" dirty="0" smtClean="0">
                <a:solidFill>
                  <a:srgbClr val="FF0000"/>
                </a:solidFill>
              </a:rPr>
            </a:br>
            <a:r>
              <a:rPr lang="pl-PL" sz="4000" b="1" dirty="0" smtClean="0">
                <a:solidFill>
                  <a:srgbClr val="FF0000"/>
                </a:solidFill>
              </a:rPr>
              <a:t>co to jest?</a:t>
            </a:r>
            <a:endParaRPr lang="pl-PL" sz="4000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36866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/>
          <a:lstStyle/>
          <a:p>
            <a:pPr eaLnBrk="1" hangingPunct="1"/>
            <a:endParaRPr lang="pl-PL" smtClean="0"/>
          </a:p>
          <a:p>
            <a:pPr eaLnBrk="1" hangingPunct="1"/>
            <a:r>
              <a:rPr lang="pl-PL" smtClean="0"/>
              <a:t>Wybierz  jedną odpowiedź:</a:t>
            </a:r>
          </a:p>
          <a:p>
            <a:pPr eaLnBrk="1" hangingPunct="1">
              <a:buFont typeface="Wingdings 2" pitchFamily="18" charset="2"/>
              <a:buNone/>
            </a:pPr>
            <a:endParaRPr lang="pl-PL" smtClean="0"/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a) czosnek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b) cebula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c) żółta papryka</a:t>
            </a:r>
          </a:p>
        </p:txBody>
      </p:sp>
      <p:pic>
        <p:nvPicPr>
          <p:cNvPr id="36867" name="Picture 2" descr="C:\Users\Monika\Desktop\cebula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87450" y="4149725"/>
            <a:ext cx="2533650" cy="1903413"/>
          </a:xfrm>
        </p:spPr>
      </p:pic>
      <p:pic>
        <p:nvPicPr>
          <p:cNvPr id="36868" name="Picture 3" descr="C:\Users\Monika\Desktop\cebula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7088" y="1892300"/>
            <a:ext cx="2736850" cy="182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Pytanie  22.</a:t>
            </a:r>
            <a:endParaRPr lang="pl-PL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37890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722438"/>
            <a:ext cx="4038600" cy="4525962"/>
          </a:xfrm>
        </p:spPr>
        <p:txBody>
          <a:bodyPr/>
          <a:lstStyle/>
          <a:p>
            <a:pPr eaLnBrk="1" hangingPunct="1"/>
            <a:r>
              <a:rPr lang="pl-PL" b="1" smtClean="0"/>
              <a:t>Pulpety, to potrawa z mięsnej masy mielonej:</a:t>
            </a:r>
          </a:p>
          <a:p>
            <a:pPr eaLnBrk="1" hangingPunct="1">
              <a:buFont typeface="Wingdings 2" pitchFamily="18" charset="2"/>
              <a:buNone/>
            </a:pPr>
            <a:endParaRPr lang="pl-PL" smtClean="0"/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a) smażona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b) gotowana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c) pieczona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d) duszona</a:t>
            </a:r>
          </a:p>
        </p:txBody>
      </p:sp>
      <p:pic>
        <p:nvPicPr>
          <p:cNvPr id="37891" name="Picture 2" descr="C:\Users\Monika\Desktop\beznazwy38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500563" y="1484313"/>
            <a:ext cx="3121025" cy="2081212"/>
          </a:xfrm>
        </p:spPr>
      </p:pic>
      <p:pic>
        <p:nvPicPr>
          <p:cNvPr id="37892" name="Picture 3" descr="C:\Users\Monika\Desktop\beznazwy39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4663" y="4292600"/>
            <a:ext cx="3619500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Pytanie  23.</a:t>
            </a:r>
            <a:endParaRPr lang="pl-PL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38914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722438"/>
            <a:ext cx="4038600" cy="4525962"/>
          </a:xfrm>
        </p:spPr>
        <p:txBody>
          <a:bodyPr/>
          <a:lstStyle/>
          <a:p>
            <a:pPr eaLnBrk="1" hangingPunct="1"/>
            <a:r>
              <a:rPr lang="pl-PL" b="1" smtClean="0"/>
              <a:t>Zielona pietruszka, to surowiec zawierający:</a:t>
            </a:r>
          </a:p>
          <a:p>
            <a:pPr eaLnBrk="1" hangingPunct="1">
              <a:buFont typeface="Wingdings 2" pitchFamily="18" charset="2"/>
              <a:buNone/>
            </a:pPr>
            <a:endParaRPr lang="pl-PL" smtClean="0"/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a) węglowodany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b) witaminy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c) tłuszcze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d) białko</a:t>
            </a:r>
          </a:p>
        </p:txBody>
      </p:sp>
      <p:pic>
        <p:nvPicPr>
          <p:cNvPr id="38915" name="Picture 2" descr="C:\Users\Monika\Desktop\zielona pietruszka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3800" y="1412875"/>
            <a:ext cx="3384550" cy="2255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Picture 3" descr="C:\Users\Monika\Desktop\beznazwy13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859338" y="4292600"/>
            <a:ext cx="2089150" cy="20891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Pytanie  24.</a:t>
            </a:r>
            <a:endParaRPr lang="pl-PL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39938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722438"/>
            <a:ext cx="4038600" cy="4525962"/>
          </a:xfrm>
        </p:spPr>
        <p:txBody>
          <a:bodyPr/>
          <a:lstStyle/>
          <a:p>
            <a:pPr eaLnBrk="1" hangingPunct="1"/>
            <a:r>
              <a:rPr lang="pl-PL" b="1" smtClean="0"/>
              <a:t>Potrawa przygotowana z ciasta ziemniaczanego to:</a:t>
            </a:r>
          </a:p>
          <a:p>
            <a:pPr eaLnBrk="1" hangingPunct="1"/>
            <a:endParaRPr lang="pl-PL" smtClean="0"/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a) kołduny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b) knedle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c) uszka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d) naleśniki</a:t>
            </a:r>
          </a:p>
        </p:txBody>
      </p:sp>
      <p:pic>
        <p:nvPicPr>
          <p:cNvPr id="39939" name="Picture 2" descr="C:\Users\Monika\Desktop\beznazwy14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6588125" y="549275"/>
            <a:ext cx="2268538" cy="1511300"/>
          </a:xfrm>
        </p:spPr>
      </p:pic>
      <p:pic>
        <p:nvPicPr>
          <p:cNvPr id="39940" name="Picture 3" descr="C:\Users\Monika\Desktop\beznazwy15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5238" y="2205038"/>
            <a:ext cx="2598737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1" name="Picture 4" descr="C:\Users\Monika\Desktop\beznazwy16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00788" y="4797425"/>
            <a:ext cx="2257425" cy="150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2" name="Picture 5" descr="C:\Users\Monika\Desktop\beznazwy17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51163" y="4508500"/>
            <a:ext cx="2474912" cy="164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Pytanie  25.</a:t>
            </a:r>
            <a:endParaRPr lang="pl-PL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40962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722438"/>
            <a:ext cx="4038600" cy="4525962"/>
          </a:xfrm>
        </p:spPr>
        <p:txBody>
          <a:bodyPr/>
          <a:lstStyle/>
          <a:p>
            <a:pPr eaLnBrk="1" hangingPunct="1"/>
            <a:r>
              <a:rPr lang="pl-PL" b="1" smtClean="0"/>
              <a:t>Które z podanych naczyń powinno być użyte do podania lodów:</a:t>
            </a:r>
          </a:p>
          <a:p>
            <a:pPr eaLnBrk="1" hangingPunct="1">
              <a:buFont typeface="Wingdings 2" pitchFamily="18" charset="2"/>
              <a:buNone/>
            </a:pPr>
            <a:endParaRPr lang="pl-PL" b="1" smtClean="0"/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a) salaterka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b) pucharek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c) szklanka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d) filiżanka</a:t>
            </a:r>
          </a:p>
        </p:txBody>
      </p:sp>
      <p:pic>
        <p:nvPicPr>
          <p:cNvPr id="40963" name="Picture 2" descr="C:\Users\Monika\Desktop\beznazwy18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292725" y="1412875"/>
            <a:ext cx="2006600" cy="1501775"/>
          </a:xfrm>
        </p:spPr>
      </p:pic>
      <p:pic>
        <p:nvPicPr>
          <p:cNvPr id="40964" name="Picture 3" descr="C:\Users\Monika\Desktop\beznazwy19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35375" y="3098800"/>
            <a:ext cx="1584325" cy="186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5" name="Picture 4" descr="C:\Users\Monika\Desktop\beznazwy20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72225" y="3213100"/>
            <a:ext cx="2208213" cy="157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6" name="Picture 5" descr="C:\Users\Monika\Desktop\21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64163" y="5084763"/>
            <a:ext cx="2093912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Pytanie  26.</a:t>
            </a:r>
            <a:endParaRPr lang="pl-PL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41986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341438"/>
            <a:ext cx="4038600" cy="4906962"/>
          </a:xfrm>
        </p:spPr>
        <p:txBody>
          <a:bodyPr/>
          <a:lstStyle/>
          <a:p>
            <a:pPr eaLnBrk="1" hangingPunct="1"/>
            <a:r>
              <a:rPr lang="pl-PL" b="1" smtClean="0"/>
              <a:t>Magazynowanie owoców i warzyw w zbyt suchych i ciepłych pomieszczeniach powoduje ich:</a:t>
            </a:r>
          </a:p>
          <a:p>
            <a:pPr eaLnBrk="1" hangingPunct="1">
              <a:buFont typeface="Wingdings 2" pitchFamily="18" charset="2"/>
              <a:buNone/>
            </a:pPr>
            <a:endParaRPr lang="pl-PL" smtClean="0"/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a) wysychanie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b) dojrzewanie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c) pleśnienie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d) jełczenie</a:t>
            </a:r>
          </a:p>
        </p:txBody>
      </p:sp>
      <p:pic>
        <p:nvPicPr>
          <p:cNvPr id="41987" name="Picture 2" descr="C:\Users\Monika\Desktop\Przechowywanie-warzyw-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284663" y="1412875"/>
            <a:ext cx="4367212" cy="48212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Pytanie  27.</a:t>
            </a:r>
            <a:endParaRPr lang="pl-PL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268413"/>
            <a:ext cx="4038600" cy="4979987"/>
          </a:xfrm>
        </p:spPr>
        <p:txBody>
          <a:bodyPr>
            <a:normAutofit fontScale="92500" lnSpcReduction="10000"/>
          </a:bodyPr>
          <a:lstStyle/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pl-PL" b="1" dirty="0" smtClean="0"/>
              <a:t>Po otwarciu nowych opakowań liście laurowe i majeranek należy przechowywać w szczelnie zamkniętych: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pl-PL" b="1" dirty="0" smtClean="0"/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l-PL" dirty="0" smtClean="0"/>
              <a:t>a) szklanych słoikach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l-PL" dirty="0" smtClean="0"/>
              <a:t>b) torebkach foliowych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l-PL" dirty="0" smtClean="0"/>
              <a:t>c) torebkach papierowych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l-PL" dirty="0" smtClean="0"/>
              <a:t>d) plastikowych pojemnikach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pl-PL" b="1" dirty="0" smtClean="0"/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pl-PL" dirty="0"/>
          </a:p>
        </p:txBody>
      </p:sp>
      <p:pic>
        <p:nvPicPr>
          <p:cNvPr id="43011" name="Picture 2" descr="C:\Users\Monika\Desktop\109_dla-domu-do-kuchni-i-jadalni-przechowywanie-przyprawniki-pojemnik-na-przyprawy-president-line-szklany-150ml-gwarancja-24m-negocjuj-cene-najtansza-wysylka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605338" y="1484313"/>
            <a:ext cx="2054225" cy="1366837"/>
          </a:xfrm>
        </p:spPr>
      </p:pic>
      <p:pic>
        <p:nvPicPr>
          <p:cNvPr id="43012" name="Picture 3" descr="C:\Users\Monika\Desktop\-kuchni-i-jadalni-przechowywanie-pojemniki-kuchenne-szklane-pojemniki-na-przyprawy-simple-komplet-gwarancja-24m-dostawa-w-12h-negocjuj-cene-najtansza-wysylk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75450" y="620713"/>
            <a:ext cx="1951038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3" name="Picture 4" descr="C:\Users\Monika\Desktop\beznazwy24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32588" y="2924175"/>
            <a:ext cx="1935162" cy="145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4" name="Picture 5" descr="C:\Users\Monika\Desktop\beznazwy26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56100" y="3860800"/>
            <a:ext cx="18415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5" name="Picture 6" descr="C:\Users\Monika\Desktop\beznazwy29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659563" y="4797425"/>
            <a:ext cx="1673225" cy="167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Pytanie  28.</a:t>
            </a:r>
            <a:endParaRPr lang="pl-PL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44034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412875"/>
            <a:ext cx="4038600" cy="4835525"/>
          </a:xfrm>
        </p:spPr>
        <p:txBody>
          <a:bodyPr/>
          <a:lstStyle/>
          <a:p>
            <a:pPr eaLnBrk="1" hangingPunct="1"/>
            <a:r>
              <a:rPr lang="pl-PL" b="1" smtClean="0"/>
              <a:t>Sery białe po spożyciu są bogatym źródłem:</a:t>
            </a:r>
          </a:p>
          <a:p>
            <a:pPr eaLnBrk="1" hangingPunct="1"/>
            <a:endParaRPr lang="pl-PL" b="1" smtClean="0"/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a) żelaza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b) białka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c) błonnika</a:t>
            </a:r>
          </a:p>
          <a:p>
            <a:pPr eaLnBrk="1" hangingPunct="1">
              <a:buFont typeface="Wingdings 2" pitchFamily="18" charset="2"/>
              <a:buNone/>
            </a:pPr>
            <a:r>
              <a:rPr lang="pl-PL" smtClean="0"/>
              <a:t>d) witaminy C</a:t>
            </a:r>
          </a:p>
        </p:txBody>
      </p:sp>
      <p:pic>
        <p:nvPicPr>
          <p:cNvPr id="44035" name="Picture 2" descr="C:\Users\Monika\Desktop\beznazwy30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356100" y="1484313"/>
            <a:ext cx="3392488" cy="1725612"/>
          </a:xfrm>
        </p:spPr>
      </p:pic>
      <p:pic>
        <p:nvPicPr>
          <p:cNvPr id="44036" name="Picture 3" descr="C:\Users\Monika\Desktop\beznazwy3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48038" y="3789363"/>
            <a:ext cx="2368550" cy="176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7" name="Picture 4" descr="C:\Users\Monika\Desktop\beznazwy67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11863" y="4581525"/>
            <a:ext cx="2820987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84632" algn="ctr" eaLnBrk="1" fontAlgn="auto" hangingPunct="1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Film kulinarny</a:t>
            </a:r>
            <a:endParaRPr lang="pl-PL" b="1" dirty="0">
              <a:solidFill>
                <a:srgbClr val="FF0000"/>
              </a:solidFill>
            </a:endParaRPr>
          </a:p>
        </p:txBody>
      </p:sp>
      <p:sp>
        <p:nvSpPr>
          <p:cNvPr id="5" name="Symbol zastępczy zawartości 4"/>
          <p:cNvSpPr>
            <a:spLocks noGrp="1"/>
          </p:cNvSpPr>
          <p:nvPr>
            <p:ph idx="1"/>
          </p:nvPr>
        </p:nvSpPr>
        <p:spPr>
          <a:xfrm>
            <a:off x="457200" y="1412875"/>
            <a:ext cx="8229600" cy="5041900"/>
          </a:xfrm>
        </p:spPr>
        <p:txBody>
          <a:bodyPr>
            <a:normAutofit fontScale="77500" lnSpcReduction="20000"/>
          </a:bodyPr>
          <a:lstStyle/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pl-PL" b="1" dirty="0" smtClean="0"/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pl-PL" sz="3800" b="1" dirty="0" smtClean="0"/>
              <a:t>Na podstawie obejrzanego filmu kulinarnego wypisz drobny sprzęt gastronomiczny i urządzenia, jakie były wykorzystane do sporządzenia potrawy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pl-PL" sz="3400" b="1" dirty="0" smtClean="0"/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pl-PL" sz="3800" b="1" dirty="0" smtClean="0"/>
              <a:t>Napisz jaka została zastosowana obróbka cieplna?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l-PL" sz="3800" b="1" dirty="0" smtClean="0"/>
              <a:t>a) gotowanie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l-PL" sz="3800" b="1" dirty="0" smtClean="0"/>
              <a:t>b) smażenie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l-PL" sz="3800" b="1" dirty="0" smtClean="0"/>
              <a:t>c) pieczenie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l-PL" sz="3800" b="1" dirty="0" smtClean="0"/>
              <a:t>d) duszenie                          </a:t>
            </a:r>
            <a:r>
              <a:rPr lang="pl-PL" sz="3200" b="1" dirty="0" smtClean="0">
                <a:solidFill>
                  <a:schemeClr val="accent5">
                    <a:lumMod val="75000"/>
                  </a:schemeClr>
                </a:solidFill>
              </a:rPr>
              <a:t>POWODZENIA  !!!!!</a:t>
            </a:r>
            <a:endParaRPr lang="pl-PL" sz="3200" b="1" smtClean="0">
              <a:solidFill>
                <a:schemeClr val="accent5">
                  <a:lumMod val="75000"/>
                </a:schemeClr>
              </a:solidFill>
            </a:endParaRP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pl-PL" sz="3800" b="1" dirty="0" smtClean="0"/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pl-PL" sz="3800" b="1" dirty="0" smtClean="0"/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pl-PL" sz="3800" b="1" dirty="0" smtClean="0"/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pl-PL" sz="3800" b="1" dirty="0" smtClean="0"/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pl-PL" sz="3800" b="1" dirty="0" smtClean="0"/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pl-PL" b="1" dirty="0" smtClean="0"/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pl-PL" b="1" dirty="0" smtClean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nergetyczny">
  <a:themeElements>
    <a:clrScheme name="Energetyczny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Energetyczny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Energetyczny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202</TotalTime>
  <Words>428</Words>
  <Application>Microsoft Office PowerPoint</Application>
  <PresentationFormat>Pokaz na ekranie (4:3)</PresentationFormat>
  <Paragraphs>181</Paragraphs>
  <Slides>30</Slides>
  <Notes>1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Szablon projektu</vt:lpstr>
      </vt:variant>
      <vt:variant>
        <vt:i4>7</vt:i4>
      </vt:variant>
      <vt:variant>
        <vt:lpstr>Tytuły slajdów</vt:lpstr>
      </vt:variant>
      <vt:variant>
        <vt:i4>30</vt:i4>
      </vt:variant>
    </vt:vector>
  </HeadingPairs>
  <TitlesOfParts>
    <vt:vector size="42" baseType="lpstr">
      <vt:lpstr>Arial</vt:lpstr>
      <vt:lpstr>Century Gothic</vt:lpstr>
      <vt:lpstr>Wingdings 2</vt:lpstr>
      <vt:lpstr>Verdana</vt:lpstr>
      <vt:lpstr>Calibri</vt:lpstr>
      <vt:lpstr>Energetyczny</vt:lpstr>
      <vt:lpstr>Energetyczny</vt:lpstr>
      <vt:lpstr>Energetyczny</vt:lpstr>
      <vt:lpstr>Energetyczny</vt:lpstr>
      <vt:lpstr>Energetyczny</vt:lpstr>
      <vt:lpstr>Energetyczny</vt:lpstr>
      <vt:lpstr>Energetyczny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  <vt:lpstr>Slajd 15</vt:lpstr>
      <vt:lpstr>Slajd 16</vt:lpstr>
      <vt:lpstr>Slajd 17</vt:lpstr>
      <vt:lpstr>Slajd 18</vt:lpstr>
      <vt:lpstr>Slajd 19</vt:lpstr>
      <vt:lpstr>Slajd 20</vt:lpstr>
      <vt:lpstr>Slajd 21</vt:lpstr>
      <vt:lpstr>Slajd 22</vt:lpstr>
      <vt:lpstr>Slajd 23</vt:lpstr>
      <vt:lpstr>Slajd 24</vt:lpstr>
      <vt:lpstr>Slajd 25</vt:lpstr>
      <vt:lpstr>Slajd 26</vt:lpstr>
      <vt:lpstr>Slajd 27</vt:lpstr>
      <vt:lpstr>Slajd 28</vt:lpstr>
      <vt:lpstr>Slajd 29</vt:lpstr>
      <vt:lpstr>Slajd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SZKOLNY  TURNIEJ   GASTRONOMICZNY SOSW  SOKÓŁKA  14.05.2014r</dc:title>
  <dc:creator>Monika</dc:creator>
  <cp:lastModifiedBy>Ewra</cp:lastModifiedBy>
  <cp:revision>25</cp:revision>
  <dcterms:created xsi:type="dcterms:W3CDTF">2014-05-10T13:08:55Z</dcterms:created>
  <dcterms:modified xsi:type="dcterms:W3CDTF">2014-05-31T21:06:18Z</dcterms:modified>
</cp:coreProperties>
</file>