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60" r:id="rId14"/>
    <p:sldId id="271" r:id="rId15"/>
    <p:sldId id="269" r:id="rId16"/>
    <p:sldId id="289" r:id="rId17"/>
    <p:sldId id="275" r:id="rId18"/>
    <p:sldId id="270" r:id="rId19"/>
    <p:sldId id="261" r:id="rId20"/>
    <p:sldId id="272" r:id="rId21"/>
    <p:sldId id="285" r:id="rId22"/>
    <p:sldId id="262" r:id="rId23"/>
    <p:sldId id="264" r:id="rId24"/>
    <p:sldId id="265" r:id="rId25"/>
    <p:sldId id="266" r:id="rId26"/>
    <p:sldId id="267" r:id="rId27"/>
    <p:sldId id="268" r:id="rId28"/>
    <p:sldId id="273" r:id="rId29"/>
    <p:sldId id="274" r:id="rId30"/>
    <p:sldId id="286" r:id="rId31"/>
    <p:sldId id="287" r:id="rId32"/>
    <p:sldId id="288" r:id="rId33"/>
    <p:sldId id="290" r:id="rId34"/>
    <p:sldId id="303" r:id="rId35"/>
    <p:sldId id="291" r:id="rId36"/>
    <p:sldId id="302" r:id="rId37"/>
    <p:sldId id="292" r:id="rId38"/>
    <p:sldId id="301" r:id="rId39"/>
    <p:sldId id="293" r:id="rId40"/>
    <p:sldId id="300" r:id="rId41"/>
    <p:sldId id="294" r:id="rId42"/>
    <p:sldId id="295" r:id="rId43"/>
    <p:sldId id="296" r:id="rId44"/>
    <p:sldId id="297" r:id="rId45"/>
    <p:sldId id="298" r:id="rId46"/>
    <p:sldId id="299" r:id="rId4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ójkąt równoramienny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ójkąt prostokątny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ójkąt równoramienny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  <p:cxnSp>
        <p:nvCxnSpPr>
          <p:cNvPr id="11" name="Łącznik prosty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8F8DC83-2333-4823-BAC4-07281F58381E}" type="datetimeFigureOut">
              <a:rPr lang="pl-PL" smtClean="0"/>
              <a:t>2017-11-21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AAC1ED8-75D2-46E3-9E43-937076A71812}" type="slidenum">
              <a:rPr lang="pl-PL" smtClean="0"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l.wikipedia.org/wiki/G%C3%B3ral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olskatradycja.pl/kuchnia-polska/regiony/polskie-gory/134-pieczen-barania.html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polskatradycja.pl/kuchnia-polska/regiony/polskie-gory/136-pstrag-po-goralsku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polskatradycja.pl/kuchnia-polska/regiony/polskie-gory/138-syrop-z-kwiatow-mlecza.html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/>
              <a:t>SZKOLNY  KONKURS  KULINARNY  </a:t>
            </a:r>
            <a:br>
              <a:rPr lang="pl-PL" b="1" dirty="0" smtClean="0"/>
            </a:br>
            <a:endParaRPr lang="pl-PL" b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540544" y="1928802"/>
            <a:ext cx="8062912" cy="2074078"/>
          </a:xfrm>
        </p:spPr>
        <p:txBody>
          <a:bodyPr>
            <a:noAutofit/>
          </a:bodyPr>
          <a:lstStyle/>
          <a:p>
            <a:pPr algn="ctr"/>
            <a:r>
              <a:rPr lang="pl-PL" sz="8000" b="1" dirty="0" smtClean="0">
                <a:solidFill>
                  <a:srgbClr val="FF0000"/>
                </a:solidFill>
              </a:rPr>
              <a:t>„SMAKI  </a:t>
            </a:r>
            <a:r>
              <a:rPr lang="pl-PL" sz="8000" b="1" dirty="0" smtClean="0">
                <a:solidFill>
                  <a:srgbClr val="FF0000"/>
                </a:solidFill>
              </a:rPr>
              <a:t>KUCHNI GÓRALSKIEJ”</a:t>
            </a:r>
            <a:endParaRPr lang="pl-PL" sz="8000" b="1" dirty="0" smtClean="0">
              <a:solidFill>
                <a:srgbClr val="FF0000"/>
              </a:solidFill>
            </a:endParaRPr>
          </a:p>
          <a:p>
            <a:r>
              <a:rPr lang="pl-PL" sz="4000" b="1" dirty="0" smtClean="0">
                <a:solidFill>
                  <a:srgbClr val="FF0000"/>
                </a:solidFill>
              </a:rPr>
              <a:t>SOSW Sokółka  </a:t>
            </a:r>
            <a:r>
              <a:rPr lang="pl-PL" sz="4000" b="1" dirty="0" smtClean="0">
                <a:solidFill>
                  <a:srgbClr val="FF0000"/>
                </a:solidFill>
              </a:rPr>
              <a:t>21.11.2017r</a:t>
            </a:r>
            <a:r>
              <a:rPr lang="pl-PL" sz="4000" b="1" dirty="0" smtClean="0">
                <a:solidFill>
                  <a:srgbClr val="FF0000"/>
                </a:solidFill>
              </a:rPr>
              <a:t>.</a:t>
            </a:r>
            <a:endParaRPr lang="pl-PL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30398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effectLst/>
              </a:rPr>
              <a:t/>
            </a:r>
            <a:br>
              <a:rPr lang="pl-PL" dirty="0" smtClean="0">
                <a:effectLst/>
              </a:rPr>
            </a:br>
            <a:endParaRPr lang="pl-PL" dirty="0">
              <a:effectLst/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883328"/>
          </a:xfrm>
        </p:spPr>
        <p:txBody>
          <a:bodyPr>
            <a:normAutofit/>
          </a:bodyPr>
          <a:lstStyle/>
          <a:p>
            <a:r>
              <a:rPr lang="pl-PL" b="1" dirty="0" smtClean="0">
                <a:hlinkClick r:id="rId2"/>
              </a:rPr>
              <a:t>Górale</a:t>
            </a:r>
            <a:r>
              <a:rPr lang="pl-PL" dirty="0" smtClean="0">
                <a:hlinkClick r:id="rId2"/>
              </a:rPr>
              <a:t> to: w znaczeniu ogólnym (w języku polskim) – mieszkańcy terenów podgórskich i obszarów górskich </a:t>
            </a:r>
            <a:endParaRPr lang="pl-PL" dirty="0" smtClean="0"/>
          </a:p>
          <a:p>
            <a:r>
              <a:rPr lang="pl-PL" dirty="0" smtClean="0"/>
              <a:t>Podhalanie (Górale podhalańscy) – góralska grupa etnograficzna ludności polskiej zamieszkująca obszar najbliższych okolic Tatr, sięgający terenów na północ od Nowego Targu. Region zamieszkiwany przez tę grupę zwany jest Podhalem. Ludność posługuje się gwarą podhalańską.</a:t>
            </a:r>
            <a:endParaRPr lang="pl-P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Podobny obraz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28604"/>
            <a:ext cx="6786610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Architektura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Symbol zastępczy zawartości 3" descr="[Rozmiar: 14280 bajtów]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214422"/>
            <a:ext cx="7215238" cy="508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dom Góralski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80154" cy="6249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chata góralsk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428604"/>
            <a:ext cx="7334280" cy="6026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Giewont</a:t>
            </a:r>
            <a:endParaRPr lang="pl-PL" b="1" dirty="0"/>
          </a:p>
        </p:txBody>
      </p:sp>
      <p:pic>
        <p:nvPicPr>
          <p:cNvPr id="4" name="Symbol zastępczy zawartości 3" descr="Zachód Słońc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785926"/>
            <a:ext cx="4143404" cy="481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[Rozmiar: 276981 bajtów]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7977222" cy="645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Wnętrze karczmy góralskiej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Symbol zastępczy zawartości 3" descr="Wnętrze karczmy góralskiej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357298"/>
            <a:ext cx="7096156" cy="5098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Wnętrze karczmy góralskiej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688975"/>
            <a:ext cx="7739098" cy="616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Morskie Oko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7834346" cy="6169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espół Góralski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500042"/>
            <a:ext cx="7061496" cy="575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Kuchnia</a:t>
            </a:r>
            <a:r>
              <a:rPr lang="en-US" b="1" dirty="0" smtClean="0"/>
              <a:t> </a:t>
            </a:r>
            <a:r>
              <a:rPr lang="en-US" b="1" dirty="0" err="1" smtClean="0"/>
              <a:t>Góralska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r>
              <a:rPr lang="pl-PL" b="1" dirty="0" smtClean="0"/>
              <a:t>Jest to kuchnia, która rozwinęła się w Beskidach, Tatrach i na Podhalu. Do jej głównych skarbów należą wyroby z owczego mleka, kiszona kapusta i kwaśnica, różne kluski, kołacze i placki zwane moskalami.</a:t>
            </a:r>
          </a:p>
          <a:p>
            <a:endParaRPr lang="en-US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nalezione obrazy dla zapytania kuchnia góralska prezentacj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072494" cy="5811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Oscypki</a:t>
            </a:r>
            <a:endParaRPr lang="pl-PL" b="1" dirty="0"/>
          </a:p>
        </p:txBody>
      </p:sp>
      <p:pic>
        <p:nvPicPr>
          <p:cNvPr id="4" name="Symbol zastępczy zawartości 3" descr="Znalezione obrazy dla zapytania kuchnia góralska prezentacj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1612"/>
            <a:ext cx="6079074" cy="467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Oscypek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 smtClean="0"/>
              <a:t>Oscypek, oszczypek twardy wędzony ser przygotowywany z solonego mleka owczego, charakterystyczny dla polskich gór, szczególnie Podhala. Produkowany zazwyczaj w postaci niedużych, wrzecionowatych bloków z typowym dla regionu zdobieniem brzegów. Zdobienie odciskane jest w rozszczepialnej formie (od niej pochodzi nazwa sera). Tradycyjnie jego wyrobem trudnili się bacowie na hali.</a:t>
            </a:r>
            <a:endParaRPr lang="pl-PL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Talerz z oscypkami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001056" cy="5897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nalezione obrazy dla zapytania kuchnia góralska prezentacj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8143932" cy="5706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Kwaśnica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54634"/>
          </a:xfrm>
        </p:spPr>
        <p:txBody>
          <a:bodyPr/>
          <a:lstStyle/>
          <a:p>
            <a:r>
              <a:rPr lang="pl-PL" dirty="0" smtClean="0"/>
              <a:t>Kwaśnica to jedna z najbardziej sycących i najpopularniejszych góralskich zup. </a:t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Kwaśnica to jedna z najbardziej sycących i najpopularniejszych góralskich zup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000372"/>
            <a:ext cx="5760720" cy="3359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nalezione obrazy dla zapytania kuchnia góralska prezentacj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8001056" cy="6097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nalezione obrazy dla zapytania kuchnia góralska prezentacj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22488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Fasola ze śliwkami</a:t>
            </a:r>
            <a:r>
              <a:rPr lang="pl-PL" dirty="0" smtClean="0"/>
              <a:t> </a:t>
            </a:r>
            <a:endParaRPr lang="pl-PL" dirty="0"/>
          </a:p>
        </p:txBody>
      </p:sp>
      <p:pic>
        <p:nvPicPr>
          <p:cNvPr id="4" name="Symbol zastępczy zawartości 3" descr="Fasola ze śliwkami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071678"/>
            <a:ext cx="5715040" cy="4102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Pączki z ziemniaków</a:t>
            </a:r>
            <a:r>
              <a:rPr lang="pl-PL" dirty="0" smtClean="0"/>
              <a:t> </a:t>
            </a:r>
            <a:endParaRPr lang="pl-PL" dirty="0"/>
          </a:p>
        </p:txBody>
      </p:sp>
      <p:pic>
        <p:nvPicPr>
          <p:cNvPr id="4" name="Symbol zastępczy zawartości 3" descr="Pączki z ziemniaków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14488"/>
            <a:ext cx="6715172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hlinkClick r:id="rId2" tooltip="Pieczeń barania"/>
              </a:rPr>
              <a:t>Pieczeń barania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Symbol zastępczy zawartości 3" descr="Pieczeń barania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785926"/>
            <a:ext cx="6858048" cy="4673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u="sng" dirty="0" smtClean="0">
                <a:hlinkClick r:id="rId2" tooltip="Pstrąg po góralsku"/>
              </a:rPr>
              <a:t>Pstrąg po góralsku</a:t>
            </a:r>
            <a:r>
              <a:rPr lang="pl-PL" b="1" dirty="0" smtClean="0"/>
              <a:t/>
            </a:r>
            <a:br>
              <a:rPr lang="pl-PL" b="1" dirty="0" smtClean="0"/>
            </a:br>
            <a:endParaRPr lang="pl-PL" dirty="0"/>
          </a:p>
        </p:txBody>
      </p:sp>
      <p:pic>
        <p:nvPicPr>
          <p:cNvPr id="4" name="Symbol zastępczy zawartości 3" descr="Pstrąg po góralsku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785926"/>
            <a:ext cx="6786610" cy="3887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u="sng" dirty="0" smtClean="0">
                <a:hlinkClick r:id="rId2" tooltip="Syrop z kwiatów mlecza"/>
              </a:rPr>
              <a:t>Syrop z kwiatów mlecza</a:t>
            </a:r>
            <a:r>
              <a:rPr lang="pl-PL" b="1" dirty="0" smtClean="0"/>
              <a:t/>
            </a:r>
            <a:br>
              <a:rPr lang="pl-PL" b="1" dirty="0" smtClean="0"/>
            </a:br>
            <a:endParaRPr lang="pl-PL" dirty="0"/>
          </a:p>
        </p:txBody>
      </p:sp>
      <p:pic>
        <p:nvPicPr>
          <p:cNvPr id="4" name="Symbol zastępczy zawartości 3" descr="Syrop z kwiatów mlecza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500174"/>
            <a:ext cx="6867532" cy="4602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Obwarzanki krakowskie</a:t>
            </a:r>
            <a:endParaRPr lang="pl-PL" b="1" dirty="0"/>
          </a:p>
        </p:txBody>
      </p:sp>
      <p:pic>
        <p:nvPicPr>
          <p:cNvPr id="4" name="Symbol zastępczy zawartości 3" descr="Znalezione obrazy dla zapytania kuchnia góralska prezentacj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85926"/>
            <a:ext cx="6224622" cy="4173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Pizza góralska</a:t>
            </a:r>
            <a:endParaRPr lang="pl-PL" b="1" dirty="0"/>
          </a:p>
        </p:txBody>
      </p:sp>
      <p:pic>
        <p:nvPicPr>
          <p:cNvPr id="4" name="Symbol zastępczy zawartości 3" descr="Znalezione obrazy dla zapytania kuchnia góralska prezentacj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714488"/>
            <a:ext cx="5572164" cy="481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u="sng" dirty="0" smtClean="0"/>
              <a:t>Pierogi z mięsem i żurawiną 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Symbol zastępczy zawartości 3" descr="Pierogi z mięsem i żurawiną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357298"/>
            <a:ext cx="6858036" cy="4740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ŻENTYCA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l-PL" dirty="0" err="1" smtClean="0"/>
              <a:t>Żentyca</a:t>
            </a:r>
            <a:r>
              <a:rPr lang="pl-PL" dirty="0" smtClean="0"/>
              <a:t>, żętyca(</a:t>
            </a:r>
            <a:r>
              <a:rPr lang="pl-PL" dirty="0" err="1" smtClean="0"/>
              <a:t>gwar.zyntyca</a:t>
            </a:r>
            <a:r>
              <a:rPr lang="pl-PL" dirty="0" smtClean="0"/>
              <a:t>) napój otrzymywany przy wyrabianiu oscypków i bundzu z mleka owczego. Popularny wśród górali karpackich. To obok serwatki (z którą często jest mylona) pozostałość po potraktowaniu mleka podpuszczką, która ścina większość białek - z nich właśnie powstaje bundz. Pita przede wszystkim na halach, mocno schłodzona i świeża (słodka) lub skwaszona po kilku dniach. W XIX wieku stosowana była jako środek leczący drogi oddechowe (brak potwierdzenia właściwości leczniczych). U nie przyzwyczajonych do niej osób może </a:t>
            </a:r>
            <a:r>
              <a:rPr lang="pl-PL" dirty="0" smtClean="0"/>
              <a:t>wywołać</a:t>
            </a:r>
            <a:r>
              <a:rPr lang="pl-PL" dirty="0" smtClean="0"/>
              <a:t> działanie przeczyszczające (podobnie jak serwatka czy maślanka). 28 września 2005 Ministerstwo Rolnictwa i Rozwoju Wsi wpisało </a:t>
            </a:r>
            <a:r>
              <a:rPr lang="pl-PL" dirty="0" err="1" smtClean="0"/>
              <a:t>żentycę</a:t>
            </a:r>
            <a:r>
              <a:rPr lang="pl-PL" dirty="0" smtClean="0"/>
              <a:t> na Listę Produktów Tradycyjnych.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BRYNDZA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/>
              <a:t>Bryndza - miękki, podpuszczkowy ser produkowany z owczego mleka, w Polsce, Rumunii, Rosji, Austrii, Czechach i na Słowacji. Otrzymany z owczego mleka bundz kruszy się i pozostawia w cieple przez około 2 tygodni (do dojrzenia pod wpływem enzymów wydzielanych przez pleśń Oidium </a:t>
            </a:r>
            <a:r>
              <a:rPr lang="pl-PL" dirty="0" err="1" smtClean="0"/>
              <a:t>lactis</a:t>
            </a:r>
            <a:r>
              <a:rPr lang="pl-PL" dirty="0" smtClean="0"/>
              <a:t>). Tak otrzymywano tradycyjną bryndzę. Obecnie, w zakładach mleczarskich, produkowane są także odmiany bryndzy z mieszanek mleka krowiego i owczego, z dodatkami smakowymi itp. Bryndza zawiera około 45% tłuszczu, 50% wody i 2-3% soli.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BUNDZ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l-PL" dirty="0" smtClean="0"/>
              <a:t>Bundz - ser z mleka owczego, rodzaj twarogu. Proces produkcji bundzu w pierwszej fazie wygląda tak samo jak wytwarzanie oscypków. Zlane do "puciery" mleko "</a:t>
            </a:r>
            <a:r>
              <a:rPr lang="pl-PL" dirty="0" err="1" smtClean="0"/>
              <a:t>klaguje</a:t>
            </a:r>
            <a:r>
              <a:rPr lang="pl-PL" dirty="0" smtClean="0"/>
              <a:t>" się, czyli doprowadza do ścięcia białka zawartego w mleku przez enzymy zawarte w podpuszczce z żołądków młodych cieląt. Powstały skrzep serowy parzy się następnie przez kilka minut w temperaturze około 70°C. Ser odcedza się na płótnie w postaci dużych brył. Otrzymuje się ser o łagodnym smaku. Sprzedawany jest na Podhalu. Odciśnięta serwatka to żętyca. Walory smakowe bundzu nie są stałe. Najsmaczniejszy jest bundz z wiosennego wypasu owiec, z maja, ma nawet swoją zwyczajową nazwę: bundz majowy. Jeszcze do nocy św. Jana tradycyjnie uważany jest za przysmak. Faktem jest, że atrakcyjność smakowa bundzu z późniejszych miesięcy znacznie się obniża.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MOSKOLE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l-PL" dirty="0" err="1" smtClean="0"/>
              <a:t>Moskole</a:t>
            </a:r>
            <a:r>
              <a:rPr lang="pl-PL" dirty="0" smtClean="0"/>
              <a:t> - placki pieczone na blasze, potrawa regionalnej kuchni podhalańskiej. Potrawa ta przywędrowała na Podhale w czasie I wojny światowej wraz z rosyjskimi jeńcami (stąd też nazwa). To oni piekli, na prymitywnych paleniskach przykrytych blachą, placki. W kuchni góralskiej </a:t>
            </a:r>
            <a:r>
              <a:rPr lang="pl-PL" dirty="0" err="1" smtClean="0"/>
              <a:t>moskole</a:t>
            </a:r>
            <a:r>
              <a:rPr lang="pl-PL" dirty="0" smtClean="0"/>
              <a:t> na kuchennej blasze pieczone były do lat 60. ubiegłego stulecia. Obecnie podawane są jako danie regionalne w podhalańskich restauracjach. Podstawowymi składnikami do wyrobu </a:t>
            </a:r>
            <a:r>
              <a:rPr lang="pl-PL" dirty="0" err="1" smtClean="0"/>
              <a:t>moskoli</a:t>
            </a:r>
            <a:r>
              <a:rPr lang="pl-PL" dirty="0" smtClean="0"/>
              <a:t> są: ugotowane i utłuczone ziemniaki, mąka i woda, sól kuchenna, czasami jajko (początkowo pieczono też </a:t>
            </a:r>
            <a:r>
              <a:rPr lang="pl-PL" dirty="0" err="1" smtClean="0"/>
              <a:t>moskole</a:t>
            </a:r>
            <a:r>
              <a:rPr lang="pl-PL" dirty="0" smtClean="0"/>
              <a:t> z maki owsianej. Były one ościste i </a:t>
            </a:r>
            <a:r>
              <a:rPr lang="pl-PL" dirty="0" err="1" smtClean="0"/>
              <a:t>twarde.Ziemniaczane</a:t>
            </a:r>
            <a:r>
              <a:rPr lang="pl-PL" dirty="0" smtClean="0"/>
              <a:t> zaczęto piec później). Zagniecione ciasto formuje się w placki o średnicy około 6 - 10 cm i grubości od 1 do 3 </a:t>
            </a:r>
            <a:r>
              <a:rPr lang="pl-PL" dirty="0" err="1" smtClean="0"/>
              <a:t>cm</a:t>
            </a:r>
            <a:r>
              <a:rPr lang="pl-PL" dirty="0" smtClean="0"/>
              <a:t>. Są też wersje </a:t>
            </a:r>
            <a:r>
              <a:rPr lang="pl-PL" dirty="0" err="1" smtClean="0"/>
              <a:t>moskola</a:t>
            </a:r>
            <a:r>
              <a:rPr lang="pl-PL" dirty="0" smtClean="0"/>
              <a:t> czysto ziemniaczanego lub mącznego tzw. </a:t>
            </a:r>
            <a:r>
              <a:rPr lang="pl-PL" dirty="0" err="1" smtClean="0"/>
              <a:t>moskol</a:t>
            </a:r>
            <a:r>
              <a:rPr lang="pl-PL" dirty="0" smtClean="0"/>
              <a:t> spiski (wtedy dodajemy sody oczyszczonej lub proszku do pieczenia). Do </a:t>
            </a:r>
            <a:r>
              <a:rPr lang="pl-PL" dirty="0" err="1" smtClean="0"/>
              <a:t>moskola</a:t>
            </a:r>
            <a:r>
              <a:rPr lang="pl-PL" dirty="0" smtClean="0"/>
              <a:t> spiskiego używano też mąki kukurydzianej. Ciekawostka O </a:t>
            </a:r>
            <a:r>
              <a:rPr lang="pl-PL" dirty="0" err="1" smtClean="0"/>
              <a:t>moskolu</a:t>
            </a:r>
            <a:r>
              <a:rPr lang="pl-PL" dirty="0" smtClean="0"/>
              <a:t> owsianym ułożono przyśpiewkę. </a:t>
            </a:r>
            <a:r>
              <a:rPr lang="pl-PL" dirty="0" err="1" smtClean="0"/>
              <a:t>Moskolicku</a:t>
            </a:r>
            <a:r>
              <a:rPr lang="pl-PL" dirty="0" smtClean="0"/>
              <a:t> </a:t>
            </a:r>
            <a:r>
              <a:rPr lang="pl-PL" dirty="0" err="1" smtClean="0"/>
              <a:t>łowsiany</a:t>
            </a:r>
            <a:r>
              <a:rPr lang="pl-PL" dirty="0" smtClean="0"/>
              <a:t> na </a:t>
            </a:r>
            <a:r>
              <a:rPr lang="pl-PL" dirty="0" err="1" smtClean="0"/>
              <a:t>blasce</a:t>
            </a:r>
            <a:r>
              <a:rPr lang="pl-PL" dirty="0" smtClean="0"/>
              <a:t> </a:t>
            </a:r>
            <a:r>
              <a:rPr lang="pl-PL" dirty="0" err="1" smtClean="0"/>
              <a:t>piecony</a:t>
            </a:r>
            <a:r>
              <a:rPr lang="pl-PL" dirty="0" smtClean="0"/>
              <a:t> </a:t>
            </a:r>
            <a:r>
              <a:rPr lang="pl-PL" dirty="0" err="1" smtClean="0"/>
              <a:t>jesceś</a:t>
            </a:r>
            <a:r>
              <a:rPr lang="pl-PL" dirty="0" smtClean="0"/>
              <a:t> nie </a:t>
            </a:r>
            <a:r>
              <a:rPr lang="pl-PL" dirty="0" err="1" smtClean="0"/>
              <a:t>upiecony</a:t>
            </a:r>
            <a:r>
              <a:rPr lang="pl-PL" dirty="0" smtClean="0"/>
              <a:t>, </a:t>
            </a:r>
            <a:r>
              <a:rPr lang="pl-PL" dirty="0" err="1" smtClean="0"/>
              <a:t>juzześ</a:t>
            </a:r>
            <a:r>
              <a:rPr lang="pl-PL" dirty="0" smtClean="0"/>
              <a:t> </a:t>
            </a:r>
            <a:r>
              <a:rPr lang="pl-PL" dirty="0" err="1" smtClean="0"/>
              <a:t>łobrymbiony</a:t>
            </a:r>
            <a:r>
              <a:rPr lang="pl-PL" dirty="0" smtClean="0"/>
              <a:t>.</a:t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MOSKOLE</a:t>
            </a:r>
            <a:endParaRPr lang="pl-PL" dirty="0"/>
          </a:p>
        </p:txBody>
      </p:sp>
      <p:pic>
        <p:nvPicPr>
          <p:cNvPr id="4" name="Symbol zastępczy zawartości 3" descr="https://cdn1.cheap-host.biz/domowe-potrawy.pl/2017/11/moskole-placki-ziemniaczane-po-goralsku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55810" y="1882775"/>
            <a:ext cx="6832379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BRYJKA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/>
              <a:t>Bryjka - potrawa mączna regionalnej kuchni podhalańskiej. Podstawowe danie górali w XIX wieku Bryjkę przyrządzało się - w wersji podstawowej - gotując w osolonej wodzie mąkę. Kiedy po około półgodzinnym gotowaniu bryjka się zagęściła wykładano ją do miski rozcierając ją na całej powierzchni i okraszano </a:t>
            </a:r>
            <a:r>
              <a:rPr lang="pl-PL" dirty="0" err="1" smtClean="0"/>
              <a:t>dostepnym</a:t>
            </a:r>
            <a:r>
              <a:rPr lang="pl-PL" dirty="0" smtClean="0"/>
              <a:t> tłuszczem: słoniną, olejem lnianym, smalcem rzadziej masłem. Czasami podczas gotowania dodawano maślankę lub serwatkę a nawet mleko. O bryjce śpiewano: Jo </a:t>
            </a:r>
            <a:r>
              <a:rPr lang="pl-PL" dirty="0" err="1" smtClean="0"/>
              <a:t>tyz</a:t>
            </a:r>
            <a:r>
              <a:rPr lang="pl-PL" dirty="0" smtClean="0"/>
              <a:t> przecie ślubnego </a:t>
            </a:r>
            <a:r>
              <a:rPr lang="pl-PL" dirty="0" err="1" smtClean="0"/>
              <a:t>miłujem</a:t>
            </a:r>
            <a:r>
              <a:rPr lang="pl-PL" dirty="0" smtClean="0"/>
              <a:t>, na rano i </a:t>
            </a:r>
            <a:r>
              <a:rPr lang="pl-PL" dirty="0" err="1" smtClean="0"/>
              <a:t>wiecór</a:t>
            </a:r>
            <a:r>
              <a:rPr lang="pl-PL" dirty="0" smtClean="0"/>
              <a:t> </a:t>
            </a:r>
            <a:r>
              <a:rPr lang="pl-PL" dirty="0" err="1" smtClean="0"/>
              <a:t>Byjke</a:t>
            </a:r>
            <a:r>
              <a:rPr lang="pl-PL" dirty="0" smtClean="0"/>
              <a:t> mu </a:t>
            </a:r>
            <a:r>
              <a:rPr lang="pl-PL" dirty="0" err="1" smtClean="0"/>
              <a:t>gotujem</a:t>
            </a:r>
            <a:r>
              <a:rPr lang="pl-PL" dirty="0" smtClean="0"/>
              <a:t> Kie </a:t>
            </a:r>
            <a:r>
              <a:rPr lang="pl-PL" dirty="0" err="1" smtClean="0"/>
              <a:t>se</a:t>
            </a:r>
            <a:r>
              <a:rPr lang="pl-PL" dirty="0" smtClean="0"/>
              <a:t> bryjki poje popije </a:t>
            </a:r>
            <a:r>
              <a:rPr lang="pl-PL" dirty="0" err="1" smtClean="0"/>
              <a:t>zyntycy</a:t>
            </a:r>
            <a:r>
              <a:rPr lang="pl-PL" dirty="0" smtClean="0"/>
              <a:t> do roboty krzepki i figlów mu sie </a:t>
            </a:r>
            <a:r>
              <a:rPr lang="pl-PL" dirty="0" err="1" smtClean="0"/>
              <a:t>kce</a:t>
            </a:r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BRYJKA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Symbol zastępczy zawartości 3" descr="Znalezione obrazy dla zapytania BRYJK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857364"/>
            <a:ext cx="7054640" cy="4060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HAŁUSKI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l-PL" dirty="0" err="1" smtClean="0"/>
              <a:t>Hałuski</a:t>
            </a:r>
            <a:r>
              <a:rPr lang="pl-PL" dirty="0" smtClean="0"/>
              <a:t> – ziemniaczane kluseczki, danie regionalnej kuchni podhalańskiej. Kluseczki przyrządza się z tartych ziemniaków, mąki oraz soli. Utarte na tarce ziemniaki łączymy z tzw. krochmalem (gęsta odstoina powstała po odlaniu "wody" z utartych ziemniaków). Do masy dodajemy trochę mąki, tyle aby zagęścić masę. Palcami wyrabiamy małe porcje i wrzucamy do wrzątku. Kiedy wypłyną, odcedza się je i podaje np. z ciepłym mlekiem, serem lub polane dostępnym tłuszczem. Inną wersją porcjowania klusek było nabieranie (</a:t>
            </a:r>
            <a:r>
              <a:rPr lang="pl-PL" dirty="0" err="1" smtClean="0"/>
              <a:t>gwarowo:scykanie</a:t>
            </a:r>
            <a:r>
              <a:rPr lang="pl-PL" dirty="0" smtClean="0"/>
              <a:t>) ich łyżką z przygotowanej na talerzu warstwy masy. Stąd też nazwa: kluski </a:t>
            </a:r>
            <a:r>
              <a:rPr lang="pl-PL" dirty="0" err="1" smtClean="0"/>
              <a:t>scykane</a:t>
            </a:r>
            <a:r>
              <a:rPr lang="pl-PL" dirty="0" smtClean="0"/>
              <a:t>. Obecnie ta receptura jest prawie całkiem zapomniana i gotuje się słowacką odmianę kluseczek tzw. </a:t>
            </a:r>
            <a:r>
              <a:rPr lang="pl-PL" dirty="0" err="1" smtClean="0"/>
              <a:t>haluški</a:t>
            </a:r>
            <a:r>
              <a:rPr lang="pl-PL" dirty="0" smtClean="0"/>
              <a:t> z gotowanych ziemniaków i większej ilości mąki oraz jajek. Słowacy uważają </a:t>
            </a:r>
            <a:r>
              <a:rPr lang="pl-PL" dirty="0" err="1" smtClean="0"/>
              <a:t>haluški</a:t>
            </a:r>
            <a:r>
              <a:rPr lang="pl-PL" dirty="0" smtClean="0"/>
              <a:t> za narodową potrawę, co nie do końca jest prawdą, gdyż w Tyrolu gotuje się podobne kluseczki nazywane </a:t>
            </a:r>
            <a:r>
              <a:rPr lang="pl-PL" dirty="0" err="1" smtClean="0"/>
              <a:t>szpaclami</a:t>
            </a:r>
            <a:endParaRPr lang="pl-PL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HAŁUSKI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Symbol zastępczy zawartości 3" descr="Zdjęcie - Hałuski  - Przepisy kulinarne ze zdjęciami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14488"/>
            <a:ext cx="6888518" cy="4905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CZOSNIANKA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 err="1" smtClean="0"/>
              <a:t>Czosnianka</a:t>
            </a:r>
            <a:r>
              <a:rPr lang="pl-PL" dirty="0" smtClean="0"/>
              <a:t> zupa, potrawa regionalnej kuchni podhalańskiej. </a:t>
            </a:r>
            <a:r>
              <a:rPr lang="pl-PL" dirty="0" err="1" smtClean="0"/>
              <a:t>Czosnianka</a:t>
            </a:r>
            <a:r>
              <a:rPr lang="pl-PL" dirty="0" smtClean="0"/>
              <a:t> to zupa gotowana z ziemniaków - gruli, czosnku, cebuli i mięty - suszonej lub świeżej. Zagotowane i odcedzone ziemniaki zalewamy ponownie wrzątkiem, dodajemy posiekany czosnek, cebulę i miętę. Lekko solimy. Na talerzu dodajemy topionej słoniny. Danie obecnie zapomniane i wyparte przez lekki rosół zagotowany z czosnkiem i podawany z ziemniakami lub grzankami.</a:t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CZOSNIANKA</a:t>
            </a:r>
            <a:endParaRPr lang="pl-PL" dirty="0"/>
          </a:p>
        </p:txBody>
      </p:sp>
      <p:pic>
        <p:nvPicPr>
          <p:cNvPr id="4" name="Symbol zastępczy zawartości 3" descr="Znalezione obrazy dla zapytania CZOSNIANK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928802"/>
            <a:ext cx="6160806" cy="4388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Jabłkowy strudel z Podbeskidzia</a:t>
            </a:r>
            <a:r>
              <a:rPr lang="pl-PL" dirty="0" smtClean="0"/>
              <a:t> </a:t>
            </a:r>
            <a:endParaRPr lang="pl-PL" dirty="0"/>
          </a:p>
        </p:txBody>
      </p:sp>
      <p:pic>
        <p:nvPicPr>
          <p:cNvPr id="4" name="Symbol zastępczy zawartości 3" descr="Znalezione obrazy dla zapytania Jabłkowy strudel z Podbeskidzi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643050"/>
            <a:ext cx="3786202" cy="481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Ciastka </a:t>
            </a:r>
            <a:r>
              <a:rPr lang="pl-PL" b="1" dirty="0" smtClean="0"/>
              <a:t>ze </a:t>
            </a:r>
            <a:r>
              <a:rPr lang="pl-PL" b="1" dirty="0" err="1" smtClean="0"/>
              <a:t>szpyrek</a:t>
            </a:r>
            <a:r>
              <a:rPr lang="pl-PL" dirty="0" smtClean="0"/>
              <a:t> </a:t>
            </a:r>
            <a:endParaRPr lang="pl-PL" dirty="0"/>
          </a:p>
        </p:txBody>
      </p:sp>
      <p:pic>
        <p:nvPicPr>
          <p:cNvPr id="4" name="Symbol zastępczy zawartości 3" descr="http://2.bp.blogspot.com/-tVSVTdlp_eU/VfLNwq2eYoI/AAAAAAAAAss/bS4pOpiouFI/s200/ciastk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1612"/>
            <a:ext cx="5735006" cy="48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Pierniki </a:t>
            </a:r>
            <a:r>
              <a:rPr lang="pl-PL" b="1" dirty="0" smtClean="0"/>
              <a:t>żywieckie</a:t>
            </a:r>
            <a:r>
              <a:rPr lang="pl-PL" dirty="0" smtClean="0"/>
              <a:t> </a:t>
            </a:r>
            <a:endParaRPr lang="pl-PL" dirty="0"/>
          </a:p>
        </p:txBody>
      </p:sp>
      <p:pic>
        <p:nvPicPr>
          <p:cNvPr id="4" name="Symbol zastępczy zawartości 3" descr="Znalezione obrazy dla zapytania Pierniki żywieckie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3" y="1428736"/>
            <a:ext cx="4625902" cy="502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err="1" smtClean="0"/>
              <a:t>bombolkI</a:t>
            </a:r>
            <a:r>
              <a:rPr lang="pl-PL" b="1" dirty="0" smtClean="0"/>
              <a:t> </a:t>
            </a:r>
            <a:r>
              <a:rPr lang="pl-PL" b="1" dirty="0" smtClean="0"/>
              <a:t>z miodem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pieczone drożdżowe kluski polewane miodem i </a:t>
            </a:r>
            <a:r>
              <a:rPr lang="pl-PL" dirty="0" smtClean="0"/>
              <a:t>masłem.</a:t>
            </a:r>
          </a:p>
          <a:p>
            <a:endParaRPr lang="pl-PL" dirty="0"/>
          </a:p>
        </p:txBody>
      </p:sp>
      <p:pic>
        <p:nvPicPr>
          <p:cNvPr id="4" name="Obraz 3" descr="Znalezione obrazy dla zapytania bombolkI z miodem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857496"/>
            <a:ext cx="4123385" cy="3789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nalewki</a:t>
            </a:r>
            <a:r>
              <a:rPr lang="pl-PL" dirty="0" smtClean="0"/>
              <a:t>:</a:t>
            </a:r>
            <a:r>
              <a:rPr lang="pl-PL" b="1" dirty="0" smtClean="0"/>
              <a:t> miodunka</a:t>
            </a:r>
            <a:r>
              <a:rPr lang="pl-PL" dirty="0" smtClean="0"/>
              <a:t>, </a:t>
            </a:r>
            <a:r>
              <a:rPr lang="pl-PL" b="1" dirty="0" smtClean="0"/>
              <a:t>nalewka </a:t>
            </a:r>
            <a:r>
              <a:rPr lang="pl-PL" b="1" dirty="0" smtClean="0"/>
              <a:t>z</a:t>
            </a:r>
            <a:r>
              <a:rPr lang="pl-PL" b="1" dirty="0" smtClean="0"/>
              <a:t> </a:t>
            </a:r>
            <a:r>
              <a:rPr lang="pl-PL" b="1" dirty="0" smtClean="0"/>
              <a:t>tarniny, </a:t>
            </a:r>
            <a:r>
              <a:rPr lang="pl-PL" b="1" dirty="0" smtClean="0"/>
              <a:t>wódka z </a:t>
            </a:r>
            <a:r>
              <a:rPr lang="pl-PL" b="1" dirty="0" err="1" smtClean="0"/>
              <a:t>żentycy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pl-PL" dirty="0" smtClean="0"/>
              <a:t>Góralskie trunki bardziej „wyskokowe</a:t>
            </a:r>
            <a:r>
              <a:rPr lang="pl-PL" dirty="0" smtClean="0"/>
              <a:t>”. </a:t>
            </a:r>
            <a:r>
              <a:rPr lang="pl-PL" dirty="0" smtClean="0"/>
              <a:t>Trunki rozgrzewające i rozweselające, ale zdecydowanie na twarde, góralskie głowy – trzeba uważać, bo powrót z bacówki może być po nich zadaniem ponad siły…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DZIĘKUJEMY  !!!!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643306" y="3286124"/>
            <a:ext cx="5114932" cy="138273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pl-PL" b="1" dirty="0" smtClean="0"/>
              <a:t>Bożena Mróz</a:t>
            </a:r>
          </a:p>
          <a:p>
            <a:pPr>
              <a:buNone/>
            </a:pPr>
            <a:r>
              <a:rPr lang="pl-PL" b="1" dirty="0" smtClean="0"/>
              <a:t>Uczniowie klasy I BI, </a:t>
            </a:r>
            <a:r>
              <a:rPr lang="pl-PL" b="1" dirty="0" err="1" smtClean="0"/>
              <a:t>II-IIIZSZ</a:t>
            </a:r>
            <a:endParaRPr lang="pl-PL" b="1" dirty="0" smtClean="0"/>
          </a:p>
          <a:p>
            <a:endParaRPr lang="pl-PL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73</TotalTime>
  <Words>1092</Words>
  <Application>Microsoft Office PowerPoint</Application>
  <PresentationFormat>Pokaz na ekranie (4:3)</PresentationFormat>
  <Paragraphs>55</Paragraphs>
  <Slides>46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46</vt:i4>
      </vt:variant>
    </vt:vector>
  </HeadingPairs>
  <TitlesOfParts>
    <vt:vector size="47" baseType="lpstr">
      <vt:lpstr>Energetyczny</vt:lpstr>
      <vt:lpstr>SZKOLNY  KONKURS  KULINARNY   </vt:lpstr>
      <vt:lpstr> </vt:lpstr>
      <vt:lpstr>Slajd 3</vt:lpstr>
      <vt:lpstr>Architektura </vt:lpstr>
      <vt:lpstr>Slajd 5</vt:lpstr>
      <vt:lpstr>Slajd 6</vt:lpstr>
      <vt:lpstr>Giewont</vt:lpstr>
      <vt:lpstr>Slajd 8</vt:lpstr>
      <vt:lpstr>Wnętrze karczmy góralskiej </vt:lpstr>
      <vt:lpstr>Slajd 10</vt:lpstr>
      <vt:lpstr>Slajd 11</vt:lpstr>
      <vt:lpstr>Slajd 12</vt:lpstr>
      <vt:lpstr>Kuchnia Góralska</vt:lpstr>
      <vt:lpstr>Slajd 14</vt:lpstr>
      <vt:lpstr>Oscypki</vt:lpstr>
      <vt:lpstr>Oscypek</vt:lpstr>
      <vt:lpstr>Slajd 17</vt:lpstr>
      <vt:lpstr>Slajd 18</vt:lpstr>
      <vt:lpstr>Kwaśnica</vt:lpstr>
      <vt:lpstr>Slajd 20</vt:lpstr>
      <vt:lpstr>Slajd 21</vt:lpstr>
      <vt:lpstr>Fasola ze śliwkami </vt:lpstr>
      <vt:lpstr>Pączki z ziemniaków </vt:lpstr>
      <vt:lpstr>Pieczeń barania </vt:lpstr>
      <vt:lpstr>Pstrąg po góralsku </vt:lpstr>
      <vt:lpstr>Syrop z kwiatów mlecza </vt:lpstr>
      <vt:lpstr>Obwarzanki krakowskie</vt:lpstr>
      <vt:lpstr>Pizza góralska</vt:lpstr>
      <vt:lpstr>Pierogi z mięsem i żurawiną  </vt:lpstr>
      <vt:lpstr>ŻENTYCA </vt:lpstr>
      <vt:lpstr>BRYNDZA </vt:lpstr>
      <vt:lpstr>BUNDZ </vt:lpstr>
      <vt:lpstr>MOSKOLE</vt:lpstr>
      <vt:lpstr>MOSKOLE</vt:lpstr>
      <vt:lpstr>BRYJKA </vt:lpstr>
      <vt:lpstr>BRYJKA </vt:lpstr>
      <vt:lpstr>HAŁUSKI </vt:lpstr>
      <vt:lpstr>HAŁUSKI </vt:lpstr>
      <vt:lpstr>CZOSNIANKA</vt:lpstr>
      <vt:lpstr>CZOSNIANKA</vt:lpstr>
      <vt:lpstr>Jabłkowy strudel z Podbeskidzia </vt:lpstr>
      <vt:lpstr>Ciastka ze szpyrek </vt:lpstr>
      <vt:lpstr>Pierniki żywieckie </vt:lpstr>
      <vt:lpstr>bombolkI z miodem</vt:lpstr>
      <vt:lpstr>nalewki: miodunka, nalewka z tarniny, wódka z żentycy</vt:lpstr>
      <vt:lpstr>DZIĘKUJEMY  !!!!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SZKOLNY  KONKURS  KULINARNY</dc:title>
  <dc:creator>Admin</dc:creator>
  <cp:lastModifiedBy>Admin</cp:lastModifiedBy>
  <cp:revision>8</cp:revision>
  <dcterms:created xsi:type="dcterms:W3CDTF">2017-11-20T23:19:56Z</dcterms:created>
  <dcterms:modified xsi:type="dcterms:W3CDTF">2017-11-21T00:33:36Z</dcterms:modified>
</cp:coreProperties>
</file>