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C02FD28-62C2-4BEA-82FC-EC8513EDB8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7342" y="969356"/>
            <a:ext cx="7766936" cy="1646302"/>
          </a:xfrm>
        </p:spPr>
        <p:txBody>
          <a:bodyPr/>
          <a:lstStyle/>
          <a:p>
            <a:pPr algn="ctr"/>
            <a:r>
              <a:rPr lang="pl-PL" sz="6000" b="1" dirty="0">
                <a:solidFill>
                  <a:schemeClr val="accent5"/>
                </a:solidFill>
              </a:rPr>
              <a:t>Skutki odchudzania 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F323CF0D-BEB4-4B28-840C-DFF5ABCF69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730341"/>
            <a:ext cx="7766936" cy="1096899"/>
          </a:xfrm>
        </p:spPr>
        <p:txBody>
          <a:bodyPr/>
          <a:lstStyle/>
          <a:p>
            <a:endParaRPr lang="pl-PL" dirty="0"/>
          </a:p>
          <a:p>
            <a:endParaRPr lang="pl-PL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5F4151C3-5E52-48A9-A0FF-AD1F194AEB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41450">
            <a:off x="5112879" y="3274985"/>
            <a:ext cx="3587308" cy="2307835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2DC1F207-DA93-4B35-9547-CCA9836E23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 flipV="1">
            <a:off x="871020" y="2917096"/>
            <a:ext cx="3972483" cy="265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664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2D7EFEA-D68A-4CE8-80DB-152A6E063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776" y="813944"/>
            <a:ext cx="8596668" cy="5230112"/>
          </a:xfrm>
        </p:spPr>
        <p:txBody>
          <a:bodyPr>
            <a:noAutofit/>
          </a:bodyPr>
          <a:lstStyle/>
          <a:p>
            <a:r>
              <a:rPr lang="pl-PL" sz="3600" dirty="0"/>
              <a:t>Radykalne diety obiecują utratę kilku kilogramów w ciągu najwyżej tygodnia. Rzeczywiście taka sytuacja może mieć miejsce przy drastycznym ograniczeniu pożywienia.</a:t>
            </a:r>
          </a:p>
          <a:p>
            <a:endParaRPr lang="pl-PL" sz="3600" dirty="0"/>
          </a:p>
        </p:txBody>
      </p:sp>
      <p:sp>
        <p:nvSpPr>
          <p:cNvPr id="4" name="Prostokąt 3">
            <a:extLst>
              <a:ext uri="{FF2B5EF4-FFF2-40B4-BE49-F238E27FC236}">
                <a16:creationId xmlns:a16="http://schemas.microsoft.com/office/drawing/2014/main" id="{1590A433-ECA0-4B33-B3FB-DA61F328E65A}"/>
              </a:ext>
            </a:extLst>
          </p:cNvPr>
          <p:cNvSpPr/>
          <p:nvPr/>
        </p:nvSpPr>
        <p:spPr>
          <a:xfrm>
            <a:off x="657138" y="254621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dirty="0">
                <a:solidFill>
                  <a:srgbClr val="494949"/>
                </a:solidFill>
                <a:latin typeface="Alegreya Sans"/>
              </a:rPr>
              <a:t>  </a:t>
            </a:r>
            <a:endParaRPr lang="pl-PL" sz="2400" dirty="0"/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21DE811C-DC9B-4745-8CB2-328FDFD0C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375" y="3751316"/>
            <a:ext cx="4745348" cy="2674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18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6FB86A4-269B-4015-8627-13383B674B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556" y="675737"/>
            <a:ext cx="8869338" cy="4701606"/>
          </a:xfrm>
        </p:spPr>
        <p:txBody>
          <a:bodyPr>
            <a:normAutofit lnSpcReduction="10000"/>
          </a:bodyPr>
          <a:lstStyle/>
          <a:p>
            <a:r>
              <a:rPr lang="pl-PL" sz="4400" dirty="0"/>
              <a:t>Trzeba jednak pamiętać, że </a:t>
            </a:r>
            <a:r>
              <a:rPr lang="pl-PL" sz="4400" b="1" dirty="0"/>
              <a:t>to ubytek wody, a nie tkanki tłuszczowej, powoduje kilkukilogramowe chudnięcie w krótkim czasie</a:t>
            </a:r>
            <a:r>
              <a:rPr lang="pl-PL" sz="4400" dirty="0"/>
              <a:t>.</a:t>
            </a:r>
          </a:p>
          <a:p>
            <a:r>
              <a:rPr lang="pl-PL" sz="4400" dirty="0">
                <a:solidFill>
                  <a:srgbClr val="494949"/>
                </a:solidFill>
                <a:latin typeface="Alegreya Sans"/>
              </a:rPr>
              <a:t>Optymalne tempo utraty masy ciała wynosi około 0,5-1 kg tygodniowo. 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05186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2D7EFEA-D68A-4CE8-80DB-152A6E063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31" y="986130"/>
            <a:ext cx="8596668" cy="4701606"/>
          </a:xfrm>
        </p:spPr>
        <p:txBody>
          <a:bodyPr>
            <a:noAutofit/>
          </a:bodyPr>
          <a:lstStyle/>
          <a:p>
            <a:r>
              <a:rPr lang="pl-PL" sz="4000" b="1" dirty="0">
                <a:solidFill>
                  <a:srgbClr val="494949"/>
                </a:solidFill>
                <a:latin typeface="Alegreya Sans"/>
              </a:rPr>
              <a:t>Stosowanie diet, które powodują szybszy spadek wagi nie jest bezpieczne dla organizmu i sprzyja wystąpieniu niżej przedstawionych skutków ubocznych</a:t>
            </a:r>
            <a:r>
              <a:rPr lang="pl-PL" sz="4000" dirty="0">
                <a:solidFill>
                  <a:srgbClr val="494949"/>
                </a:solidFill>
                <a:latin typeface="Alegreya Sans"/>
              </a:rPr>
              <a:t>.</a:t>
            </a:r>
          </a:p>
          <a:p>
            <a:r>
              <a:rPr lang="pl-PL" sz="4000" b="1" dirty="0"/>
              <a:t>Spowolniony metabolizm</a:t>
            </a:r>
            <a:endParaRPr lang="pl-PL" sz="4000" b="1" dirty="0">
              <a:solidFill>
                <a:srgbClr val="494949"/>
              </a:solidFill>
              <a:latin typeface="Alegreya Sans"/>
            </a:endParaRPr>
          </a:p>
          <a:p>
            <a:r>
              <a:rPr lang="pl-PL" sz="4000" b="1" dirty="0">
                <a:solidFill>
                  <a:srgbClr val="494949"/>
                </a:solidFill>
                <a:latin typeface="Alegreya Sans"/>
              </a:rPr>
              <a:t>Obniżenie odporności</a:t>
            </a:r>
          </a:p>
        </p:txBody>
      </p:sp>
    </p:spTree>
    <p:extLst>
      <p:ext uri="{BB962C8B-B14F-4D97-AF65-F5344CB8AC3E}">
        <p14:creationId xmlns:p14="http://schemas.microsoft.com/office/powerpoint/2010/main" val="375130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2D7EFEA-D68A-4CE8-80DB-152A6E063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31" y="628322"/>
            <a:ext cx="8596668" cy="5626704"/>
          </a:xfrm>
        </p:spPr>
        <p:txBody>
          <a:bodyPr>
            <a:noAutofit/>
          </a:bodyPr>
          <a:lstStyle/>
          <a:p>
            <a:r>
              <a:rPr lang="pl-PL" sz="4000" b="1" dirty="0">
                <a:solidFill>
                  <a:srgbClr val="494949"/>
                </a:solidFill>
                <a:latin typeface="Alegreya Sans"/>
              </a:rPr>
              <a:t>Anemia</a:t>
            </a:r>
          </a:p>
          <a:p>
            <a:r>
              <a:rPr lang="pl-PL" sz="4000" b="1" dirty="0">
                <a:solidFill>
                  <a:srgbClr val="494949"/>
                </a:solidFill>
                <a:latin typeface="Alegreya Sans"/>
              </a:rPr>
              <a:t>Zaburzenia hormonalne</a:t>
            </a:r>
          </a:p>
          <a:p>
            <a:r>
              <a:rPr lang="pl-PL" sz="4000" b="1" dirty="0">
                <a:solidFill>
                  <a:srgbClr val="494949"/>
                </a:solidFill>
                <a:latin typeface="Alegreya Sans"/>
              </a:rPr>
              <a:t>Zaburzenia odżywiania</a:t>
            </a:r>
          </a:p>
          <a:p>
            <a:r>
              <a:rPr lang="pl-PL" sz="4000" b="1" dirty="0">
                <a:solidFill>
                  <a:srgbClr val="494949"/>
                </a:solidFill>
                <a:latin typeface="Alegreya Sans"/>
              </a:rPr>
              <a:t>Zakwaszenie organizmu</a:t>
            </a:r>
          </a:p>
          <a:p>
            <a:r>
              <a:rPr lang="pl-PL" sz="4000" b="1" dirty="0">
                <a:solidFill>
                  <a:srgbClr val="494949"/>
                </a:solidFill>
                <a:latin typeface="Alegreya Sans"/>
              </a:rPr>
              <a:t>Zmęczenie</a:t>
            </a:r>
          </a:p>
          <a:p>
            <a:r>
              <a:rPr lang="pl-PL" sz="4000" b="1" dirty="0">
                <a:solidFill>
                  <a:srgbClr val="494949"/>
                </a:solidFill>
                <a:latin typeface="Alegreya Sans"/>
              </a:rPr>
              <a:t>Problemy z pamięcią i koncentracją</a:t>
            </a:r>
          </a:p>
          <a:p>
            <a:r>
              <a:rPr lang="pl-PL" sz="4000" b="1" dirty="0">
                <a:solidFill>
                  <a:srgbClr val="494949"/>
                </a:solidFill>
                <a:latin typeface="Alegreya Sans"/>
              </a:rPr>
              <a:t>Osłabienie kondycji skóry, włosów i paznokci</a:t>
            </a: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val="1696443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2D7EFEA-D68A-4CE8-80DB-152A6E063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31" y="628322"/>
            <a:ext cx="8596668" cy="56267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4000" dirty="0"/>
              <a:t>Zbyt drastyczne </a:t>
            </a:r>
            <a:r>
              <a:rPr lang="pl-PL" sz="4000"/>
              <a:t>odchudzanie może </a:t>
            </a:r>
            <a:r>
              <a:rPr lang="pl-PL" sz="4000" dirty="0"/>
              <a:t>prowadzić do groźnych chorób, między innymi anoreksji.</a:t>
            </a:r>
          </a:p>
          <a:p>
            <a:pPr marL="0" indent="0">
              <a:buNone/>
            </a:pPr>
            <a:endParaRPr lang="pl-PL" sz="4000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C427677D-AD92-4B28-ABB2-AD5C86D89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6052" y="3119923"/>
            <a:ext cx="4259938" cy="310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39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2D7EFEA-D68A-4CE8-80DB-152A6E063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31" y="628322"/>
            <a:ext cx="8596668" cy="56267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4000" dirty="0"/>
              <a:t>Pomimo znacznej utraty wagi osoba chora wciąż postrzega siebie jako osobę otyłą. Nie leczona anoreksja może prowadzić do śmierci.</a:t>
            </a:r>
          </a:p>
          <a:p>
            <a:pPr marL="0" indent="0">
              <a:buNone/>
            </a:pPr>
            <a:endParaRPr lang="pl-PL" sz="4000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641B6714-BF88-419E-B62B-F8C4BC4D1F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3513" y="3320553"/>
            <a:ext cx="4823792" cy="293447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6483E606-A631-485E-9DE0-5D5C1A8AD7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9138" y="2631799"/>
            <a:ext cx="1723751" cy="406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82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2D7EFEA-D68A-4CE8-80DB-152A6E063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31" y="628322"/>
            <a:ext cx="8596668" cy="56267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pl-PL" sz="4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pl-PL" sz="4000" dirty="0">
                <a:solidFill>
                  <a:srgbClr val="FF0000"/>
                </a:solidFill>
              </a:rPr>
              <a:t>ZAPAMIĘTAJ!</a:t>
            </a:r>
          </a:p>
          <a:p>
            <a:pPr marL="0" indent="0" algn="ctr">
              <a:buNone/>
            </a:pPr>
            <a:r>
              <a:rPr lang="pl-PL" sz="4000" b="1" dirty="0">
                <a:solidFill>
                  <a:schemeClr val="tx1"/>
                </a:solidFill>
                <a:latin typeface="Alegreya Sans"/>
              </a:rPr>
              <a:t>Optymalne tempo utraty masy ciała wynosi około 0,5-1 kg tygodniowo. </a:t>
            </a:r>
          </a:p>
          <a:p>
            <a:pPr marL="0" indent="0" algn="ctr">
              <a:buNone/>
            </a:pPr>
            <a:endParaRPr lang="pl-PL" sz="4000" b="1" dirty="0">
              <a:solidFill>
                <a:schemeClr val="tx1"/>
              </a:solidFill>
              <a:latin typeface="Alegreya Sans"/>
            </a:endParaRPr>
          </a:p>
          <a:p>
            <a:pPr marL="0" indent="0">
              <a:buNone/>
            </a:pPr>
            <a:endParaRPr lang="pl-PL" sz="4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pl-PL" sz="4000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F2C02E99-D556-4BE7-8752-D8477F9B2E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590" y="3797227"/>
            <a:ext cx="3655323" cy="243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480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2D7EFEA-D68A-4CE8-80DB-152A6E063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31" y="628322"/>
            <a:ext cx="8596668" cy="56267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pl-PL" sz="4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pl-PL" sz="4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pl-PL" sz="4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pl-PL" sz="4000" dirty="0">
                <a:solidFill>
                  <a:srgbClr val="FF0000"/>
                </a:solidFill>
              </a:rPr>
              <a:t>Dziękuję za uwagę:)</a:t>
            </a:r>
            <a:endParaRPr lang="pl-PL" sz="4000" b="1" dirty="0">
              <a:solidFill>
                <a:schemeClr val="tx1"/>
              </a:solidFill>
              <a:latin typeface="Alegreya Sans"/>
            </a:endParaRPr>
          </a:p>
          <a:p>
            <a:pPr marL="0" indent="0" algn="ctr">
              <a:buNone/>
            </a:pPr>
            <a:endParaRPr lang="pl-PL" sz="4000" b="1" dirty="0">
              <a:solidFill>
                <a:schemeClr val="tx1"/>
              </a:solidFill>
              <a:latin typeface="Alegreya Sans"/>
            </a:endParaRPr>
          </a:p>
          <a:p>
            <a:pPr marL="0" indent="0">
              <a:buNone/>
            </a:pPr>
            <a:endParaRPr lang="pl-PL" sz="4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val="1138432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</p:sld>
</file>

<file path=ppt/theme/theme1.xml><?xml version="1.0" encoding="utf-8"?>
<a:theme xmlns:a="http://schemas.openxmlformats.org/drawingml/2006/main" name="Fas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</TotalTime>
  <Words>154</Words>
  <Application>Microsoft Office PowerPoint</Application>
  <PresentationFormat>Panoramiczny</PresentationFormat>
  <Paragraphs>28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4" baseType="lpstr">
      <vt:lpstr>Alegreya Sans</vt:lpstr>
      <vt:lpstr>Arial</vt:lpstr>
      <vt:lpstr>Trebuchet MS</vt:lpstr>
      <vt:lpstr>Wingdings 3</vt:lpstr>
      <vt:lpstr>Faseta</vt:lpstr>
      <vt:lpstr>Skutki odchudzania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Skutki odchudzania</dc:title>
  <dc:creator>Uczeń</dc:creator>
  <cp:lastModifiedBy>Magda Masny</cp:lastModifiedBy>
  <cp:revision>11</cp:revision>
  <dcterms:created xsi:type="dcterms:W3CDTF">2020-02-21T11:12:42Z</dcterms:created>
  <dcterms:modified xsi:type="dcterms:W3CDTF">2020-10-19T19:57:39Z</dcterms:modified>
</cp:coreProperties>
</file>